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67"/>
  </p:notesMasterIdLst>
  <p:sldIdLst>
    <p:sldId id="279" r:id="rId5"/>
    <p:sldId id="300" r:id="rId6"/>
    <p:sldId id="301"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 id="341" r:id="rId40"/>
    <p:sldId id="342" r:id="rId41"/>
    <p:sldId id="343" r:id="rId42"/>
    <p:sldId id="344" r:id="rId43"/>
    <p:sldId id="345" r:id="rId44"/>
    <p:sldId id="346"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4" r:id="rId59"/>
    <p:sldId id="360" r:id="rId60"/>
    <p:sldId id="361" r:id="rId61"/>
    <p:sldId id="362" r:id="rId62"/>
    <p:sldId id="363" r:id="rId63"/>
    <p:sldId id="305" r:id="rId64"/>
    <p:sldId id="306" r:id="rId65"/>
    <p:sldId id="278" r:id="rId66"/>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7">
          <p15:clr>
            <a:srgbClr val="A4A3A4"/>
          </p15:clr>
        </p15:guide>
        <p15:guide id="2" pos="2861">
          <p15:clr>
            <a:srgbClr val="A4A3A4"/>
          </p15:clr>
        </p15:guide>
        <p15:guide id="3" pos="2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66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7" autoAdjust="0"/>
    <p:restoredTop sz="70090" autoAdjust="0"/>
  </p:normalViewPr>
  <p:slideViewPr>
    <p:cSldViewPr snapToGrid="0" showGuides="1">
      <p:cViewPr varScale="1">
        <p:scale>
          <a:sx n="96" d="100"/>
          <a:sy n="96" d="100"/>
        </p:scale>
        <p:origin x="1074" y="84"/>
      </p:cViewPr>
      <p:guideLst>
        <p:guide orient="horz" pos="387"/>
        <p:guide pos="2861"/>
        <p:guide pos="288"/>
      </p:guideLst>
    </p:cSldViewPr>
  </p:slideViewPr>
  <p:outlineViewPr>
    <p:cViewPr>
      <p:scale>
        <a:sx n="33" d="100"/>
        <a:sy n="33" d="100"/>
      </p:scale>
      <p:origin x="0" y="-18972"/>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E8C01E-82DC-F940-8156-A4121BD7860C}" type="doc">
      <dgm:prSet loTypeId="urn:microsoft.com/office/officeart/2005/8/layout/process1" loCatId="" qsTypeId="urn:microsoft.com/office/officeart/2005/8/quickstyle/simple4" qsCatId="simple" csTypeId="urn:microsoft.com/office/officeart/2005/8/colors/accent1_2" csCatId="accent1" phldr="1"/>
      <dgm:spPr/>
    </dgm:pt>
    <dgm:pt modelId="{2C0521C3-6517-134C-A1F2-A40C376624B5}">
      <dgm:prSet phldrT="[Text]"/>
      <dgm:spPr/>
      <dgm:t>
        <a:bodyPr/>
        <a:lstStyle/>
        <a:p>
          <a:r>
            <a:rPr lang="en-US" dirty="0" smtClean="0"/>
            <a:t>Clean Workspace</a:t>
          </a:r>
          <a:endParaRPr lang="en-US" dirty="0"/>
        </a:p>
      </dgm:t>
    </dgm:pt>
    <dgm:pt modelId="{1BF57B84-C53C-A144-BB06-0D7B0B4BA660}" type="parTrans" cxnId="{C12AD074-D9F3-0144-85B4-2AEEAECCA1E7}">
      <dgm:prSet/>
      <dgm:spPr/>
      <dgm:t>
        <a:bodyPr/>
        <a:lstStyle/>
        <a:p>
          <a:endParaRPr lang="en-US"/>
        </a:p>
      </dgm:t>
    </dgm:pt>
    <dgm:pt modelId="{D1A6B04E-E79D-C642-84A7-7206B4AC3C55}" type="sibTrans" cxnId="{C12AD074-D9F3-0144-85B4-2AEEAECCA1E7}">
      <dgm:prSet/>
      <dgm:spPr/>
      <dgm:t>
        <a:bodyPr/>
        <a:lstStyle/>
        <a:p>
          <a:endParaRPr lang="en-US"/>
        </a:p>
      </dgm:t>
    </dgm:pt>
    <dgm:pt modelId="{A8D09144-A882-4A40-8247-FA640947AF58}">
      <dgm:prSet phldrT="[Text]"/>
      <dgm:spPr/>
      <dgm:t>
        <a:bodyPr/>
        <a:lstStyle/>
        <a:p>
          <a:r>
            <a:rPr lang="en-US" dirty="0" smtClean="0"/>
            <a:t>Perform [Action]</a:t>
          </a:r>
          <a:endParaRPr lang="en-US" dirty="0"/>
        </a:p>
      </dgm:t>
    </dgm:pt>
    <dgm:pt modelId="{28FA2B38-AF20-A24E-A212-FFEED0A4D6E1}" type="parTrans" cxnId="{9D2E6F3D-028F-9A49-BD97-0F6D2282A308}">
      <dgm:prSet/>
      <dgm:spPr/>
      <dgm:t>
        <a:bodyPr/>
        <a:lstStyle/>
        <a:p>
          <a:endParaRPr lang="en-US"/>
        </a:p>
      </dgm:t>
    </dgm:pt>
    <dgm:pt modelId="{7E9685B4-2668-8943-BAB2-E11FB127ADC3}" type="sibTrans" cxnId="{9D2E6F3D-028F-9A49-BD97-0F6D2282A308}">
      <dgm:prSet/>
      <dgm:spPr/>
      <dgm:t>
        <a:bodyPr/>
        <a:lstStyle/>
        <a:p>
          <a:endParaRPr lang="en-US"/>
        </a:p>
      </dgm:t>
    </dgm:pt>
    <dgm:pt modelId="{F90EFEB3-F641-944C-A33A-CD1911A564FF}">
      <dgm:prSet phldrT="[Text]"/>
      <dgm:spPr/>
      <dgm:t>
        <a:bodyPr/>
        <a:lstStyle/>
        <a:p>
          <a:r>
            <a:rPr lang="en-US" dirty="0" smtClean="0"/>
            <a:t>[Action] Copy Files to Workspace</a:t>
          </a:r>
          <a:endParaRPr lang="en-US" dirty="0"/>
        </a:p>
      </dgm:t>
    </dgm:pt>
    <dgm:pt modelId="{11022BD5-2DA3-0F4C-8A0C-6E2C346D04E2}" type="parTrans" cxnId="{6C576B0E-40BC-384F-B7E9-5401A5435454}">
      <dgm:prSet/>
      <dgm:spPr/>
      <dgm:t>
        <a:bodyPr/>
        <a:lstStyle/>
        <a:p>
          <a:endParaRPr lang="en-US"/>
        </a:p>
      </dgm:t>
    </dgm:pt>
    <dgm:pt modelId="{7CAF6DD0-3BCB-5948-A56D-F24A43BB77CA}" type="sibTrans" cxnId="{6C576B0E-40BC-384F-B7E9-5401A5435454}">
      <dgm:prSet/>
      <dgm:spPr/>
      <dgm:t>
        <a:bodyPr/>
        <a:lstStyle/>
        <a:p>
          <a:endParaRPr lang="en-US"/>
        </a:p>
      </dgm:t>
    </dgm:pt>
    <dgm:pt modelId="{7C8C225F-6A62-F443-ACC6-F2E8F7EDAC5B}">
      <dgm:prSet phldrT="[Text]"/>
      <dgm:spPr/>
      <dgm:t>
        <a:bodyPr/>
        <a:lstStyle/>
        <a:p>
          <a:r>
            <a:rPr lang="en-US" dirty="0" smtClean="0"/>
            <a:t>Workspace Files are archived with build</a:t>
          </a:r>
          <a:endParaRPr lang="en-US" dirty="0"/>
        </a:p>
      </dgm:t>
    </dgm:pt>
    <dgm:pt modelId="{4FB38C7A-615E-9B47-965A-FB6C9B78EF2B}" type="parTrans" cxnId="{D64455F2-0380-5740-BB81-3CDB2530ABF2}">
      <dgm:prSet/>
      <dgm:spPr/>
      <dgm:t>
        <a:bodyPr/>
        <a:lstStyle/>
        <a:p>
          <a:endParaRPr lang="en-US"/>
        </a:p>
      </dgm:t>
    </dgm:pt>
    <dgm:pt modelId="{BFCE0968-3FFA-BC43-A629-5A994FD3B4EE}" type="sibTrans" cxnId="{D64455F2-0380-5740-BB81-3CDB2530ABF2}">
      <dgm:prSet/>
      <dgm:spPr/>
      <dgm:t>
        <a:bodyPr/>
        <a:lstStyle/>
        <a:p>
          <a:endParaRPr lang="en-US"/>
        </a:p>
      </dgm:t>
    </dgm:pt>
    <dgm:pt modelId="{71B66AC4-E923-E446-BA6F-81C624F81D70}" type="pres">
      <dgm:prSet presAssocID="{91E8C01E-82DC-F940-8156-A4121BD7860C}" presName="Name0" presStyleCnt="0">
        <dgm:presLayoutVars>
          <dgm:dir/>
          <dgm:resizeHandles val="exact"/>
        </dgm:presLayoutVars>
      </dgm:prSet>
      <dgm:spPr/>
    </dgm:pt>
    <dgm:pt modelId="{3CE2A346-3ADD-974B-8EA5-CE2CCFE66198}" type="pres">
      <dgm:prSet presAssocID="{2C0521C3-6517-134C-A1F2-A40C376624B5}" presName="node" presStyleLbl="node1" presStyleIdx="0" presStyleCnt="4">
        <dgm:presLayoutVars>
          <dgm:bulletEnabled val="1"/>
        </dgm:presLayoutVars>
      </dgm:prSet>
      <dgm:spPr/>
      <dgm:t>
        <a:bodyPr/>
        <a:lstStyle/>
        <a:p>
          <a:endParaRPr lang="en-US"/>
        </a:p>
      </dgm:t>
    </dgm:pt>
    <dgm:pt modelId="{C1613EB7-1063-9B4B-81E7-BD50F8D4F75D}" type="pres">
      <dgm:prSet presAssocID="{D1A6B04E-E79D-C642-84A7-7206B4AC3C55}" presName="sibTrans" presStyleLbl="sibTrans2D1" presStyleIdx="0" presStyleCnt="3"/>
      <dgm:spPr/>
      <dgm:t>
        <a:bodyPr/>
        <a:lstStyle/>
        <a:p>
          <a:endParaRPr lang="en-US"/>
        </a:p>
      </dgm:t>
    </dgm:pt>
    <dgm:pt modelId="{E545EF1D-B569-0E41-B841-6FC70201EF9B}" type="pres">
      <dgm:prSet presAssocID="{D1A6B04E-E79D-C642-84A7-7206B4AC3C55}" presName="connectorText" presStyleLbl="sibTrans2D1" presStyleIdx="0" presStyleCnt="3"/>
      <dgm:spPr/>
      <dgm:t>
        <a:bodyPr/>
        <a:lstStyle/>
        <a:p>
          <a:endParaRPr lang="en-US"/>
        </a:p>
      </dgm:t>
    </dgm:pt>
    <dgm:pt modelId="{DFA2FA00-5977-B84A-AB44-A12DA8320968}" type="pres">
      <dgm:prSet presAssocID="{A8D09144-A882-4A40-8247-FA640947AF58}" presName="node" presStyleLbl="node1" presStyleIdx="1" presStyleCnt="4">
        <dgm:presLayoutVars>
          <dgm:bulletEnabled val="1"/>
        </dgm:presLayoutVars>
      </dgm:prSet>
      <dgm:spPr/>
      <dgm:t>
        <a:bodyPr/>
        <a:lstStyle/>
        <a:p>
          <a:endParaRPr lang="en-US"/>
        </a:p>
      </dgm:t>
    </dgm:pt>
    <dgm:pt modelId="{BFC914A6-E2E4-2344-89BA-26C1137EB0AB}" type="pres">
      <dgm:prSet presAssocID="{7E9685B4-2668-8943-BAB2-E11FB127ADC3}" presName="sibTrans" presStyleLbl="sibTrans2D1" presStyleIdx="1" presStyleCnt="3"/>
      <dgm:spPr/>
      <dgm:t>
        <a:bodyPr/>
        <a:lstStyle/>
        <a:p>
          <a:endParaRPr lang="en-US"/>
        </a:p>
      </dgm:t>
    </dgm:pt>
    <dgm:pt modelId="{AF0B1AC9-0E6D-B14C-B8DE-3346E07E158A}" type="pres">
      <dgm:prSet presAssocID="{7E9685B4-2668-8943-BAB2-E11FB127ADC3}" presName="connectorText" presStyleLbl="sibTrans2D1" presStyleIdx="1" presStyleCnt="3"/>
      <dgm:spPr/>
      <dgm:t>
        <a:bodyPr/>
        <a:lstStyle/>
        <a:p>
          <a:endParaRPr lang="en-US"/>
        </a:p>
      </dgm:t>
    </dgm:pt>
    <dgm:pt modelId="{9D4A9229-99B8-3943-8BB5-8DF8316A3624}" type="pres">
      <dgm:prSet presAssocID="{F90EFEB3-F641-944C-A33A-CD1911A564FF}" presName="node" presStyleLbl="node1" presStyleIdx="2" presStyleCnt="4">
        <dgm:presLayoutVars>
          <dgm:bulletEnabled val="1"/>
        </dgm:presLayoutVars>
      </dgm:prSet>
      <dgm:spPr/>
      <dgm:t>
        <a:bodyPr/>
        <a:lstStyle/>
        <a:p>
          <a:endParaRPr lang="en-US"/>
        </a:p>
      </dgm:t>
    </dgm:pt>
    <dgm:pt modelId="{3AE6CCCD-99D2-BB41-AD79-437C67018584}" type="pres">
      <dgm:prSet presAssocID="{7CAF6DD0-3BCB-5948-A56D-F24A43BB77CA}" presName="sibTrans" presStyleLbl="sibTrans2D1" presStyleIdx="2" presStyleCnt="3"/>
      <dgm:spPr/>
      <dgm:t>
        <a:bodyPr/>
        <a:lstStyle/>
        <a:p>
          <a:endParaRPr lang="en-US"/>
        </a:p>
      </dgm:t>
    </dgm:pt>
    <dgm:pt modelId="{222FD64E-23BF-3F46-924E-CC194A5A1D9E}" type="pres">
      <dgm:prSet presAssocID="{7CAF6DD0-3BCB-5948-A56D-F24A43BB77CA}" presName="connectorText" presStyleLbl="sibTrans2D1" presStyleIdx="2" presStyleCnt="3"/>
      <dgm:spPr/>
      <dgm:t>
        <a:bodyPr/>
        <a:lstStyle/>
        <a:p>
          <a:endParaRPr lang="en-US"/>
        </a:p>
      </dgm:t>
    </dgm:pt>
    <dgm:pt modelId="{8CB13077-E8EB-2A4B-91AC-3FFA880FDB29}" type="pres">
      <dgm:prSet presAssocID="{7C8C225F-6A62-F443-ACC6-F2E8F7EDAC5B}" presName="node" presStyleLbl="node1" presStyleIdx="3" presStyleCnt="4">
        <dgm:presLayoutVars>
          <dgm:bulletEnabled val="1"/>
        </dgm:presLayoutVars>
      </dgm:prSet>
      <dgm:spPr/>
      <dgm:t>
        <a:bodyPr/>
        <a:lstStyle/>
        <a:p>
          <a:endParaRPr lang="en-US"/>
        </a:p>
      </dgm:t>
    </dgm:pt>
  </dgm:ptLst>
  <dgm:cxnLst>
    <dgm:cxn modelId="{C12AD074-D9F3-0144-85B4-2AEEAECCA1E7}" srcId="{91E8C01E-82DC-F940-8156-A4121BD7860C}" destId="{2C0521C3-6517-134C-A1F2-A40C376624B5}" srcOrd="0" destOrd="0" parTransId="{1BF57B84-C53C-A144-BB06-0D7B0B4BA660}" sibTransId="{D1A6B04E-E79D-C642-84A7-7206B4AC3C55}"/>
    <dgm:cxn modelId="{C1633564-B472-4C25-A04B-A4DB4C90C015}" type="presOf" srcId="{91E8C01E-82DC-F940-8156-A4121BD7860C}" destId="{71B66AC4-E923-E446-BA6F-81C624F81D70}" srcOrd="0" destOrd="0" presId="urn:microsoft.com/office/officeart/2005/8/layout/process1"/>
    <dgm:cxn modelId="{D64455F2-0380-5740-BB81-3CDB2530ABF2}" srcId="{91E8C01E-82DC-F940-8156-A4121BD7860C}" destId="{7C8C225F-6A62-F443-ACC6-F2E8F7EDAC5B}" srcOrd="3" destOrd="0" parTransId="{4FB38C7A-615E-9B47-965A-FB6C9B78EF2B}" sibTransId="{BFCE0968-3FFA-BC43-A629-5A994FD3B4EE}"/>
    <dgm:cxn modelId="{6ED7D26B-ECF4-413A-98C7-4F0EFADE2CF6}" type="presOf" srcId="{D1A6B04E-E79D-C642-84A7-7206B4AC3C55}" destId="{E545EF1D-B569-0E41-B841-6FC70201EF9B}" srcOrd="1" destOrd="0" presId="urn:microsoft.com/office/officeart/2005/8/layout/process1"/>
    <dgm:cxn modelId="{70DFF31E-8225-4D55-BB4A-E83655782F46}" type="presOf" srcId="{7E9685B4-2668-8943-BAB2-E11FB127ADC3}" destId="{BFC914A6-E2E4-2344-89BA-26C1137EB0AB}" srcOrd="0" destOrd="0" presId="urn:microsoft.com/office/officeart/2005/8/layout/process1"/>
    <dgm:cxn modelId="{D77CF6E1-CA3D-44CF-A669-04A73D61D052}" type="presOf" srcId="{A8D09144-A882-4A40-8247-FA640947AF58}" destId="{DFA2FA00-5977-B84A-AB44-A12DA8320968}" srcOrd="0" destOrd="0" presId="urn:microsoft.com/office/officeart/2005/8/layout/process1"/>
    <dgm:cxn modelId="{9D2E6F3D-028F-9A49-BD97-0F6D2282A308}" srcId="{91E8C01E-82DC-F940-8156-A4121BD7860C}" destId="{A8D09144-A882-4A40-8247-FA640947AF58}" srcOrd="1" destOrd="0" parTransId="{28FA2B38-AF20-A24E-A212-FFEED0A4D6E1}" sibTransId="{7E9685B4-2668-8943-BAB2-E11FB127ADC3}"/>
    <dgm:cxn modelId="{6C576B0E-40BC-384F-B7E9-5401A5435454}" srcId="{91E8C01E-82DC-F940-8156-A4121BD7860C}" destId="{F90EFEB3-F641-944C-A33A-CD1911A564FF}" srcOrd="2" destOrd="0" parTransId="{11022BD5-2DA3-0F4C-8A0C-6E2C346D04E2}" sibTransId="{7CAF6DD0-3BCB-5948-A56D-F24A43BB77CA}"/>
    <dgm:cxn modelId="{DEC1EF28-753D-44E1-A174-79335C731194}" type="presOf" srcId="{7CAF6DD0-3BCB-5948-A56D-F24A43BB77CA}" destId="{222FD64E-23BF-3F46-924E-CC194A5A1D9E}" srcOrd="1" destOrd="0" presId="urn:microsoft.com/office/officeart/2005/8/layout/process1"/>
    <dgm:cxn modelId="{4FC31558-99C3-4A66-82EF-668A4C9C0E63}" type="presOf" srcId="{7CAF6DD0-3BCB-5948-A56D-F24A43BB77CA}" destId="{3AE6CCCD-99D2-BB41-AD79-437C67018584}" srcOrd="0" destOrd="0" presId="urn:microsoft.com/office/officeart/2005/8/layout/process1"/>
    <dgm:cxn modelId="{C7B5FBBE-41F7-432D-9369-60E2C538A662}" type="presOf" srcId="{7C8C225F-6A62-F443-ACC6-F2E8F7EDAC5B}" destId="{8CB13077-E8EB-2A4B-91AC-3FFA880FDB29}" srcOrd="0" destOrd="0" presId="urn:microsoft.com/office/officeart/2005/8/layout/process1"/>
    <dgm:cxn modelId="{B4D36F49-4D62-4A24-A563-B2A1AA86AECC}" type="presOf" srcId="{2C0521C3-6517-134C-A1F2-A40C376624B5}" destId="{3CE2A346-3ADD-974B-8EA5-CE2CCFE66198}" srcOrd="0" destOrd="0" presId="urn:microsoft.com/office/officeart/2005/8/layout/process1"/>
    <dgm:cxn modelId="{27764DC5-E11E-4EF5-BBA8-0E61F329BC01}" type="presOf" srcId="{F90EFEB3-F641-944C-A33A-CD1911A564FF}" destId="{9D4A9229-99B8-3943-8BB5-8DF8316A3624}" srcOrd="0" destOrd="0" presId="urn:microsoft.com/office/officeart/2005/8/layout/process1"/>
    <dgm:cxn modelId="{3E66B40C-E974-4520-9184-34FC3EFB558F}" type="presOf" srcId="{7E9685B4-2668-8943-BAB2-E11FB127ADC3}" destId="{AF0B1AC9-0E6D-B14C-B8DE-3346E07E158A}" srcOrd="1" destOrd="0" presId="urn:microsoft.com/office/officeart/2005/8/layout/process1"/>
    <dgm:cxn modelId="{BA4A56C7-4619-41F3-BBD0-CC95FF65ECB4}" type="presOf" srcId="{D1A6B04E-E79D-C642-84A7-7206B4AC3C55}" destId="{C1613EB7-1063-9B4B-81E7-BD50F8D4F75D}" srcOrd="0" destOrd="0" presId="urn:microsoft.com/office/officeart/2005/8/layout/process1"/>
    <dgm:cxn modelId="{3B71FC84-D7D4-4AE1-95EE-F3F96C0DE32B}" type="presParOf" srcId="{71B66AC4-E923-E446-BA6F-81C624F81D70}" destId="{3CE2A346-3ADD-974B-8EA5-CE2CCFE66198}" srcOrd="0" destOrd="0" presId="urn:microsoft.com/office/officeart/2005/8/layout/process1"/>
    <dgm:cxn modelId="{1BC9E606-18F7-4B97-8CCA-23ABC003F74B}" type="presParOf" srcId="{71B66AC4-E923-E446-BA6F-81C624F81D70}" destId="{C1613EB7-1063-9B4B-81E7-BD50F8D4F75D}" srcOrd="1" destOrd="0" presId="urn:microsoft.com/office/officeart/2005/8/layout/process1"/>
    <dgm:cxn modelId="{0C643DA3-82A3-43CC-B3CB-AC888690050D}" type="presParOf" srcId="{C1613EB7-1063-9B4B-81E7-BD50F8D4F75D}" destId="{E545EF1D-B569-0E41-B841-6FC70201EF9B}" srcOrd="0" destOrd="0" presId="urn:microsoft.com/office/officeart/2005/8/layout/process1"/>
    <dgm:cxn modelId="{D54082BE-11DD-4A99-BE60-F4B77EBCDA08}" type="presParOf" srcId="{71B66AC4-E923-E446-BA6F-81C624F81D70}" destId="{DFA2FA00-5977-B84A-AB44-A12DA8320968}" srcOrd="2" destOrd="0" presId="urn:microsoft.com/office/officeart/2005/8/layout/process1"/>
    <dgm:cxn modelId="{2196669B-AD15-4A2D-9EBC-A89EF21845A8}" type="presParOf" srcId="{71B66AC4-E923-E446-BA6F-81C624F81D70}" destId="{BFC914A6-E2E4-2344-89BA-26C1137EB0AB}" srcOrd="3" destOrd="0" presId="urn:microsoft.com/office/officeart/2005/8/layout/process1"/>
    <dgm:cxn modelId="{25F79B7B-3E21-40CC-8BFF-0CDA3EC299BB}" type="presParOf" srcId="{BFC914A6-E2E4-2344-89BA-26C1137EB0AB}" destId="{AF0B1AC9-0E6D-B14C-B8DE-3346E07E158A}" srcOrd="0" destOrd="0" presId="urn:microsoft.com/office/officeart/2005/8/layout/process1"/>
    <dgm:cxn modelId="{360AADE9-EAFF-4207-AF1E-565F781F9A75}" type="presParOf" srcId="{71B66AC4-E923-E446-BA6F-81C624F81D70}" destId="{9D4A9229-99B8-3943-8BB5-8DF8316A3624}" srcOrd="4" destOrd="0" presId="urn:microsoft.com/office/officeart/2005/8/layout/process1"/>
    <dgm:cxn modelId="{34F694BE-C0CB-4949-B627-AA1BCB31A233}" type="presParOf" srcId="{71B66AC4-E923-E446-BA6F-81C624F81D70}" destId="{3AE6CCCD-99D2-BB41-AD79-437C67018584}" srcOrd="5" destOrd="0" presId="urn:microsoft.com/office/officeart/2005/8/layout/process1"/>
    <dgm:cxn modelId="{23F539E8-58AB-4580-BC6B-47F211B433AB}" type="presParOf" srcId="{3AE6CCCD-99D2-BB41-AD79-437C67018584}" destId="{222FD64E-23BF-3F46-924E-CC194A5A1D9E}" srcOrd="0" destOrd="0" presId="urn:microsoft.com/office/officeart/2005/8/layout/process1"/>
    <dgm:cxn modelId="{2C2EB200-C95F-48F9-8EB2-33B16A57E0DA}" type="presParOf" srcId="{71B66AC4-E923-E446-BA6F-81C624F81D70}" destId="{8CB13077-E8EB-2A4B-91AC-3FFA880FDB2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6805EF-845A-4E43-A25D-924B1170A544}" type="doc">
      <dgm:prSet loTypeId="urn:microsoft.com/office/officeart/2005/8/layout/process1" loCatId="" qsTypeId="urn:microsoft.com/office/officeart/2005/8/quickstyle/simple4" qsCatId="simple" csTypeId="urn:microsoft.com/office/officeart/2005/8/colors/accent1_2" csCatId="accent1" phldr="1"/>
      <dgm:spPr/>
    </dgm:pt>
    <dgm:pt modelId="{12D85C83-7711-7944-A7D1-38E1EA765228}">
      <dgm:prSet phldrT="[Text]"/>
      <dgm:spPr/>
      <dgm:t>
        <a:bodyPr/>
        <a:lstStyle/>
        <a:p>
          <a:r>
            <a:rPr lang="en-US" dirty="0" smtClean="0"/>
            <a:t>Job Initialize</a:t>
          </a:r>
          <a:endParaRPr lang="en-US" dirty="0"/>
        </a:p>
      </dgm:t>
    </dgm:pt>
    <dgm:pt modelId="{2E8E0947-754B-0542-898E-9F285D1953D7}" type="parTrans" cxnId="{7BB2906A-6C0B-B048-8C19-486678488BA4}">
      <dgm:prSet/>
      <dgm:spPr/>
      <dgm:t>
        <a:bodyPr/>
        <a:lstStyle/>
        <a:p>
          <a:endParaRPr lang="en-US"/>
        </a:p>
      </dgm:t>
    </dgm:pt>
    <dgm:pt modelId="{04318092-3742-834F-97DA-405345689A1C}" type="sibTrans" cxnId="{7BB2906A-6C0B-B048-8C19-486678488BA4}">
      <dgm:prSet/>
      <dgm:spPr/>
      <dgm:t>
        <a:bodyPr/>
        <a:lstStyle/>
        <a:p>
          <a:endParaRPr lang="en-US"/>
        </a:p>
      </dgm:t>
    </dgm:pt>
    <dgm:pt modelId="{7D8A7BE5-D601-F54C-B47D-8E4A49C30E2B}">
      <dgm:prSet phldrT="[Text]"/>
      <dgm:spPr/>
      <dgm:t>
        <a:bodyPr/>
        <a:lstStyle/>
        <a:p>
          <a:r>
            <a:rPr lang="en-US" dirty="0" smtClean="0"/>
            <a:t>Build Step 1</a:t>
          </a:r>
          <a:endParaRPr lang="en-US" dirty="0"/>
        </a:p>
      </dgm:t>
    </dgm:pt>
    <dgm:pt modelId="{4BD1D3A9-B4B7-7D4F-B577-C8B841787135}" type="parTrans" cxnId="{CBEDEFA5-1352-4B46-A32B-896E29D9B096}">
      <dgm:prSet/>
      <dgm:spPr/>
      <dgm:t>
        <a:bodyPr/>
        <a:lstStyle/>
        <a:p>
          <a:endParaRPr lang="en-US"/>
        </a:p>
      </dgm:t>
    </dgm:pt>
    <dgm:pt modelId="{3FCC0562-18B4-3E43-8043-08AED56B322B}" type="sibTrans" cxnId="{CBEDEFA5-1352-4B46-A32B-896E29D9B096}">
      <dgm:prSet/>
      <dgm:spPr/>
      <dgm:t>
        <a:bodyPr/>
        <a:lstStyle/>
        <a:p>
          <a:endParaRPr lang="en-US"/>
        </a:p>
      </dgm:t>
    </dgm:pt>
    <dgm:pt modelId="{736044F1-9B3F-8541-8897-9B3AAD63EB8D}">
      <dgm:prSet phldrT="[Text]"/>
      <dgm:spPr/>
      <dgm:t>
        <a:bodyPr/>
        <a:lstStyle/>
        <a:p>
          <a:r>
            <a:rPr lang="en-US" dirty="0" smtClean="0"/>
            <a:t>Build Step 2</a:t>
          </a:r>
          <a:endParaRPr lang="en-US" dirty="0"/>
        </a:p>
      </dgm:t>
    </dgm:pt>
    <dgm:pt modelId="{FD6BCE1E-CB35-7A44-94B8-8DF20C01DF00}" type="parTrans" cxnId="{6FD3A273-9B31-5A41-A1A6-DA1270F7E769}">
      <dgm:prSet/>
      <dgm:spPr/>
      <dgm:t>
        <a:bodyPr/>
        <a:lstStyle/>
        <a:p>
          <a:endParaRPr lang="en-US"/>
        </a:p>
      </dgm:t>
    </dgm:pt>
    <dgm:pt modelId="{AD60E26C-E1B5-B44C-AA95-CC8645A5C61D}" type="sibTrans" cxnId="{6FD3A273-9B31-5A41-A1A6-DA1270F7E769}">
      <dgm:prSet/>
      <dgm:spPr/>
      <dgm:t>
        <a:bodyPr/>
        <a:lstStyle/>
        <a:p>
          <a:endParaRPr lang="en-US"/>
        </a:p>
      </dgm:t>
    </dgm:pt>
    <dgm:pt modelId="{6B1408A4-EC32-D741-8DF4-D54370463CBE}" type="pres">
      <dgm:prSet presAssocID="{B06805EF-845A-4E43-A25D-924B1170A544}" presName="Name0" presStyleCnt="0">
        <dgm:presLayoutVars>
          <dgm:dir/>
          <dgm:resizeHandles val="exact"/>
        </dgm:presLayoutVars>
      </dgm:prSet>
      <dgm:spPr/>
    </dgm:pt>
    <dgm:pt modelId="{FC0668EA-06EE-BA40-B6A0-5A755BD99356}" type="pres">
      <dgm:prSet presAssocID="{12D85C83-7711-7944-A7D1-38E1EA765228}" presName="node" presStyleLbl="node1" presStyleIdx="0" presStyleCnt="3">
        <dgm:presLayoutVars>
          <dgm:bulletEnabled val="1"/>
        </dgm:presLayoutVars>
      </dgm:prSet>
      <dgm:spPr/>
      <dgm:t>
        <a:bodyPr/>
        <a:lstStyle/>
        <a:p>
          <a:endParaRPr lang="en-US"/>
        </a:p>
      </dgm:t>
    </dgm:pt>
    <dgm:pt modelId="{287C62FA-07B8-8E45-B71D-2917564AF19D}" type="pres">
      <dgm:prSet presAssocID="{04318092-3742-834F-97DA-405345689A1C}" presName="sibTrans" presStyleLbl="sibTrans2D1" presStyleIdx="0" presStyleCnt="2"/>
      <dgm:spPr/>
      <dgm:t>
        <a:bodyPr/>
        <a:lstStyle/>
        <a:p>
          <a:endParaRPr lang="en-US"/>
        </a:p>
      </dgm:t>
    </dgm:pt>
    <dgm:pt modelId="{61B708C0-2EC5-3F4A-AE3A-9E953E29A11C}" type="pres">
      <dgm:prSet presAssocID="{04318092-3742-834F-97DA-405345689A1C}" presName="connectorText" presStyleLbl="sibTrans2D1" presStyleIdx="0" presStyleCnt="2"/>
      <dgm:spPr/>
      <dgm:t>
        <a:bodyPr/>
        <a:lstStyle/>
        <a:p>
          <a:endParaRPr lang="en-US"/>
        </a:p>
      </dgm:t>
    </dgm:pt>
    <dgm:pt modelId="{B00966CF-3BAB-F949-88D4-19E2660C7E5B}" type="pres">
      <dgm:prSet presAssocID="{7D8A7BE5-D601-F54C-B47D-8E4A49C30E2B}" presName="node" presStyleLbl="node1" presStyleIdx="1" presStyleCnt="3">
        <dgm:presLayoutVars>
          <dgm:bulletEnabled val="1"/>
        </dgm:presLayoutVars>
      </dgm:prSet>
      <dgm:spPr/>
      <dgm:t>
        <a:bodyPr/>
        <a:lstStyle/>
        <a:p>
          <a:endParaRPr lang="en-US"/>
        </a:p>
      </dgm:t>
    </dgm:pt>
    <dgm:pt modelId="{75A84EB7-E585-C24F-91DA-6E8075833752}" type="pres">
      <dgm:prSet presAssocID="{3FCC0562-18B4-3E43-8043-08AED56B322B}" presName="sibTrans" presStyleLbl="sibTrans2D1" presStyleIdx="1" presStyleCnt="2"/>
      <dgm:spPr/>
      <dgm:t>
        <a:bodyPr/>
        <a:lstStyle/>
        <a:p>
          <a:endParaRPr lang="en-US"/>
        </a:p>
      </dgm:t>
    </dgm:pt>
    <dgm:pt modelId="{98A960C7-4DC9-AF48-A38C-419E6EF8D094}" type="pres">
      <dgm:prSet presAssocID="{3FCC0562-18B4-3E43-8043-08AED56B322B}" presName="connectorText" presStyleLbl="sibTrans2D1" presStyleIdx="1" presStyleCnt="2"/>
      <dgm:spPr/>
      <dgm:t>
        <a:bodyPr/>
        <a:lstStyle/>
        <a:p>
          <a:endParaRPr lang="en-US"/>
        </a:p>
      </dgm:t>
    </dgm:pt>
    <dgm:pt modelId="{FB55388B-9FF5-5A4A-A177-4E6BCC5B75A4}" type="pres">
      <dgm:prSet presAssocID="{736044F1-9B3F-8541-8897-9B3AAD63EB8D}" presName="node" presStyleLbl="node1" presStyleIdx="2" presStyleCnt="3">
        <dgm:presLayoutVars>
          <dgm:bulletEnabled val="1"/>
        </dgm:presLayoutVars>
      </dgm:prSet>
      <dgm:spPr/>
      <dgm:t>
        <a:bodyPr/>
        <a:lstStyle/>
        <a:p>
          <a:endParaRPr lang="en-US"/>
        </a:p>
      </dgm:t>
    </dgm:pt>
  </dgm:ptLst>
  <dgm:cxnLst>
    <dgm:cxn modelId="{200D0DE7-6C8C-40B7-8EFA-F40E2CA69F9F}" type="presOf" srcId="{736044F1-9B3F-8541-8897-9B3AAD63EB8D}" destId="{FB55388B-9FF5-5A4A-A177-4E6BCC5B75A4}" srcOrd="0" destOrd="0" presId="urn:microsoft.com/office/officeart/2005/8/layout/process1"/>
    <dgm:cxn modelId="{7BB2906A-6C0B-B048-8C19-486678488BA4}" srcId="{B06805EF-845A-4E43-A25D-924B1170A544}" destId="{12D85C83-7711-7944-A7D1-38E1EA765228}" srcOrd="0" destOrd="0" parTransId="{2E8E0947-754B-0542-898E-9F285D1953D7}" sibTransId="{04318092-3742-834F-97DA-405345689A1C}"/>
    <dgm:cxn modelId="{3B16C820-092E-4EAA-8968-72903A1F0E98}" type="presOf" srcId="{3FCC0562-18B4-3E43-8043-08AED56B322B}" destId="{98A960C7-4DC9-AF48-A38C-419E6EF8D094}" srcOrd="1" destOrd="0" presId="urn:microsoft.com/office/officeart/2005/8/layout/process1"/>
    <dgm:cxn modelId="{FC9962A1-9466-4FDC-AB42-45FF3298DD56}" type="presOf" srcId="{3FCC0562-18B4-3E43-8043-08AED56B322B}" destId="{75A84EB7-E585-C24F-91DA-6E8075833752}" srcOrd="0" destOrd="0" presId="urn:microsoft.com/office/officeart/2005/8/layout/process1"/>
    <dgm:cxn modelId="{6FD3A273-9B31-5A41-A1A6-DA1270F7E769}" srcId="{B06805EF-845A-4E43-A25D-924B1170A544}" destId="{736044F1-9B3F-8541-8897-9B3AAD63EB8D}" srcOrd="2" destOrd="0" parTransId="{FD6BCE1E-CB35-7A44-94B8-8DF20C01DF00}" sibTransId="{AD60E26C-E1B5-B44C-AA95-CC8645A5C61D}"/>
    <dgm:cxn modelId="{1F88E497-60D6-4CFA-B9C5-51ECB6C498FD}" type="presOf" srcId="{12D85C83-7711-7944-A7D1-38E1EA765228}" destId="{FC0668EA-06EE-BA40-B6A0-5A755BD99356}" srcOrd="0" destOrd="0" presId="urn:microsoft.com/office/officeart/2005/8/layout/process1"/>
    <dgm:cxn modelId="{B586FA61-9326-4D41-9676-8915795EC034}" type="presOf" srcId="{04318092-3742-834F-97DA-405345689A1C}" destId="{61B708C0-2EC5-3F4A-AE3A-9E953E29A11C}" srcOrd="1" destOrd="0" presId="urn:microsoft.com/office/officeart/2005/8/layout/process1"/>
    <dgm:cxn modelId="{D0090AEF-83AD-482A-A0C7-6D02EDB42F14}" type="presOf" srcId="{7D8A7BE5-D601-F54C-B47D-8E4A49C30E2B}" destId="{B00966CF-3BAB-F949-88D4-19E2660C7E5B}" srcOrd="0" destOrd="0" presId="urn:microsoft.com/office/officeart/2005/8/layout/process1"/>
    <dgm:cxn modelId="{AC1AD8E8-B5D6-4434-BB5E-E200C7B9146A}" type="presOf" srcId="{04318092-3742-834F-97DA-405345689A1C}" destId="{287C62FA-07B8-8E45-B71D-2917564AF19D}" srcOrd="0" destOrd="0" presId="urn:microsoft.com/office/officeart/2005/8/layout/process1"/>
    <dgm:cxn modelId="{CBEDEFA5-1352-4B46-A32B-896E29D9B096}" srcId="{B06805EF-845A-4E43-A25D-924B1170A544}" destId="{7D8A7BE5-D601-F54C-B47D-8E4A49C30E2B}" srcOrd="1" destOrd="0" parTransId="{4BD1D3A9-B4B7-7D4F-B577-C8B841787135}" sibTransId="{3FCC0562-18B4-3E43-8043-08AED56B322B}"/>
    <dgm:cxn modelId="{9C86F96B-609B-4A8E-9376-75F3846ECC37}" type="presOf" srcId="{B06805EF-845A-4E43-A25D-924B1170A544}" destId="{6B1408A4-EC32-D741-8DF4-D54370463CBE}" srcOrd="0" destOrd="0" presId="urn:microsoft.com/office/officeart/2005/8/layout/process1"/>
    <dgm:cxn modelId="{DBF69E9C-41B8-4B20-A57B-73F6E370324C}" type="presParOf" srcId="{6B1408A4-EC32-D741-8DF4-D54370463CBE}" destId="{FC0668EA-06EE-BA40-B6A0-5A755BD99356}" srcOrd="0" destOrd="0" presId="urn:microsoft.com/office/officeart/2005/8/layout/process1"/>
    <dgm:cxn modelId="{087B47B2-F6C9-4E1B-94C6-05C4153AE7BB}" type="presParOf" srcId="{6B1408A4-EC32-D741-8DF4-D54370463CBE}" destId="{287C62FA-07B8-8E45-B71D-2917564AF19D}" srcOrd="1" destOrd="0" presId="urn:microsoft.com/office/officeart/2005/8/layout/process1"/>
    <dgm:cxn modelId="{67C09D54-A7EC-48B3-B490-8812045739C2}" type="presParOf" srcId="{287C62FA-07B8-8E45-B71D-2917564AF19D}" destId="{61B708C0-2EC5-3F4A-AE3A-9E953E29A11C}" srcOrd="0" destOrd="0" presId="urn:microsoft.com/office/officeart/2005/8/layout/process1"/>
    <dgm:cxn modelId="{BC1AE0A7-D649-4472-B2CC-A3E437EFDB6B}" type="presParOf" srcId="{6B1408A4-EC32-D741-8DF4-D54370463CBE}" destId="{B00966CF-3BAB-F949-88D4-19E2660C7E5B}" srcOrd="2" destOrd="0" presId="urn:microsoft.com/office/officeart/2005/8/layout/process1"/>
    <dgm:cxn modelId="{96A68F98-0C7D-4F7F-9879-08E1975487ED}" type="presParOf" srcId="{6B1408A4-EC32-D741-8DF4-D54370463CBE}" destId="{75A84EB7-E585-C24F-91DA-6E8075833752}" srcOrd="3" destOrd="0" presId="urn:microsoft.com/office/officeart/2005/8/layout/process1"/>
    <dgm:cxn modelId="{38328A8F-7368-4C6F-89DF-81CF6FD715CB}" type="presParOf" srcId="{75A84EB7-E585-C24F-91DA-6E8075833752}" destId="{98A960C7-4DC9-AF48-A38C-419E6EF8D094}" srcOrd="0" destOrd="0" presId="urn:microsoft.com/office/officeart/2005/8/layout/process1"/>
    <dgm:cxn modelId="{28CE578F-A051-469E-A78E-9B6349E54FD5}" type="presParOf" srcId="{6B1408A4-EC32-D741-8DF4-D54370463CBE}" destId="{FB55388B-9FF5-5A4A-A177-4E6BCC5B75A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668EA-06EE-BA40-B6A0-5A755BD99356}">
      <dsp:nvSpPr>
        <dsp:cNvPr id="0" name=""/>
        <dsp:cNvSpPr/>
      </dsp:nvSpPr>
      <dsp:spPr>
        <a:xfrm>
          <a:off x="4018" y="833230"/>
          <a:ext cx="1201042" cy="72062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Job Initialize</a:t>
          </a:r>
          <a:endParaRPr lang="en-US" sz="1900" kern="1200" dirty="0"/>
        </a:p>
      </dsp:txBody>
      <dsp:txXfrm>
        <a:off x="25124" y="854336"/>
        <a:ext cx="1158830" cy="678413"/>
      </dsp:txXfrm>
    </dsp:sp>
    <dsp:sp modelId="{287C62FA-07B8-8E45-B71D-2917564AF19D}">
      <dsp:nvSpPr>
        <dsp:cNvPr id="0" name=""/>
        <dsp:cNvSpPr/>
      </dsp:nvSpPr>
      <dsp:spPr>
        <a:xfrm>
          <a:off x="1325165" y="1044613"/>
          <a:ext cx="254621" cy="297858"/>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325165" y="1104185"/>
        <a:ext cx="178235" cy="178714"/>
      </dsp:txXfrm>
    </dsp:sp>
    <dsp:sp modelId="{B00966CF-3BAB-F949-88D4-19E2660C7E5B}">
      <dsp:nvSpPr>
        <dsp:cNvPr id="0" name=""/>
        <dsp:cNvSpPr/>
      </dsp:nvSpPr>
      <dsp:spPr>
        <a:xfrm>
          <a:off x="1685478" y="833230"/>
          <a:ext cx="1201042" cy="72062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Build Step 1</a:t>
          </a:r>
          <a:endParaRPr lang="en-US" sz="1900" kern="1200" dirty="0"/>
        </a:p>
      </dsp:txBody>
      <dsp:txXfrm>
        <a:off x="1706584" y="854336"/>
        <a:ext cx="1158830" cy="678413"/>
      </dsp:txXfrm>
    </dsp:sp>
    <dsp:sp modelId="{75A84EB7-E585-C24F-91DA-6E8075833752}">
      <dsp:nvSpPr>
        <dsp:cNvPr id="0" name=""/>
        <dsp:cNvSpPr/>
      </dsp:nvSpPr>
      <dsp:spPr>
        <a:xfrm>
          <a:off x="3006625" y="1044613"/>
          <a:ext cx="254621" cy="297858"/>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006625" y="1104185"/>
        <a:ext cx="178235" cy="178714"/>
      </dsp:txXfrm>
    </dsp:sp>
    <dsp:sp modelId="{FB55388B-9FF5-5A4A-A177-4E6BCC5B75A4}">
      <dsp:nvSpPr>
        <dsp:cNvPr id="0" name=""/>
        <dsp:cNvSpPr/>
      </dsp:nvSpPr>
      <dsp:spPr>
        <a:xfrm>
          <a:off x="3366938" y="833230"/>
          <a:ext cx="1201042" cy="72062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Build Step 2</a:t>
          </a:r>
          <a:endParaRPr lang="en-US" sz="1900" kern="1200" dirty="0"/>
        </a:p>
      </dsp:txBody>
      <dsp:txXfrm>
        <a:off x="3388044" y="854336"/>
        <a:ext cx="1158830" cy="6784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4EAA763-DFDB-A243-96D7-A1FF8549B507}" type="datetimeFigureOut">
              <a:rPr lang="en-US" smtClean="0"/>
              <a:t>7/20/2016</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9B424A6-7593-2C46-9CCA-8596FB18DBBE}" type="slidenum">
              <a:rPr lang="en-US" smtClean="0"/>
              <a:t>‹#›</a:t>
            </a:fld>
            <a:endParaRPr lang="en-US"/>
          </a:p>
        </p:txBody>
      </p:sp>
    </p:spTree>
    <p:extLst>
      <p:ext uri="{BB962C8B-B14F-4D97-AF65-F5344CB8AC3E}">
        <p14:creationId xmlns:p14="http://schemas.microsoft.com/office/powerpoint/2010/main" val="3264919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graphic for workflow</a:t>
            </a:r>
          </a:p>
          <a:p>
            <a:pPr lvl="1"/>
            <a:r>
              <a:rPr lang="en-US" dirty="0" smtClean="0"/>
              <a:t>User commits to SCC</a:t>
            </a:r>
          </a:p>
          <a:p>
            <a:pPr lvl="1"/>
            <a:r>
              <a:rPr lang="en-US" dirty="0" smtClean="0"/>
              <a:t>CI Tools sees commit</a:t>
            </a:r>
          </a:p>
          <a:p>
            <a:pPr lvl="1"/>
            <a:r>
              <a:rPr lang="en-US" dirty="0" smtClean="0"/>
              <a:t>CI Tool kicks off test, build </a:t>
            </a:r>
            <a:r>
              <a:rPr lang="en-US" dirty="0" err="1" smtClean="0"/>
              <a:t>etc</a:t>
            </a:r>
            <a:endParaRPr lang="en-US"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8</a:t>
            </a:fld>
            <a:endParaRPr lang="en-US"/>
          </a:p>
        </p:txBody>
      </p:sp>
    </p:spTree>
    <p:extLst>
      <p:ext uri="{BB962C8B-B14F-4D97-AF65-F5344CB8AC3E}">
        <p14:creationId xmlns:p14="http://schemas.microsoft.com/office/powerpoint/2010/main" val="2301807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Jobber Proxy uses Launch</a:t>
            </a:r>
            <a:r>
              <a:rPr lang="en-US" baseline="0" dirty="0" smtClean="0"/>
              <a:t> Remote Actor to manage actors across the application boundary.</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21</a:t>
            </a:fld>
            <a:endParaRPr lang="en-US"/>
          </a:p>
        </p:txBody>
      </p:sp>
    </p:spTree>
    <p:extLst>
      <p:ext uri="{BB962C8B-B14F-4D97-AF65-F5344CB8AC3E}">
        <p14:creationId xmlns:p14="http://schemas.microsoft.com/office/powerpoint/2010/main" val="3145412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Jobber executes</a:t>
            </a:r>
            <a:r>
              <a:rPr lang="en-US" baseline="0" dirty="0" smtClean="0"/>
              <a:t> the Job as soon as it is launched, and shuts down as soon as the Job is complete.</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22</a:t>
            </a:fld>
            <a:endParaRPr lang="en-US"/>
          </a:p>
        </p:txBody>
      </p:sp>
    </p:spTree>
    <p:extLst>
      <p:ext uri="{BB962C8B-B14F-4D97-AF65-F5344CB8AC3E}">
        <p14:creationId xmlns:p14="http://schemas.microsoft.com/office/powerpoint/2010/main" val="235210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Do</a:t>
            </a:r>
            <a:r>
              <a:rPr lang="en-US" baseline="0" dirty="0" smtClean="0"/>
              <a:t> This VI for the current incarnation of the LabVIEW Build job.  We simply invoke the NI App Builder Build VI.</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23</a:t>
            </a:fld>
            <a:endParaRPr lang="en-US"/>
          </a:p>
        </p:txBody>
      </p:sp>
    </p:spTree>
    <p:extLst>
      <p:ext uri="{BB962C8B-B14F-4D97-AF65-F5344CB8AC3E}">
        <p14:creationId xmlns:p14="http://schemas.microsoft.com/office/powerpoint/2010/main" val="4281205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needs the line</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24</a:t>
            </a:fld>
            <a:endParaRPr lang="en-US"/>
          </a:p>
        </p:txBody>
      </p:sp>
    </p:spTree>
    <p:extLst>
      <p:ext uri="{BB962C8B-B14F-4D97-AF65-F5344CB8AC3E}">
        <p14:creationId xmlns:p14="http://schemas.microsoft.com/office/powerpoint/2010/main" val="111643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rebuild</a:t>
            </a:r>
            <a:r>
              <a:rPr lang="en-US" baseline="0" dirty="0" smtClean="0"/>
              <a:t> the CI server.  We give you a VI to do that.</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28</a:t>
            </a:fld>
            <a:endParaRPr lang="en-US"/>
          </a:p>
        </p:txBody>
      </p:sp>
    </p:spTree>
    <p:extLst>
      <p:ext uri="{BB962C8B-B14F-4D97-AF65-F5344CB8AC3E}">
        <p14:creationId xmlns:p14="http://schemas.microsoft.com/office/powerpoint/2010/main" val="3663566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Jenkins passes the job configuration to the CI Service in a JSON string.</a:t>
            </a:r>
          </a:p>
        </p:txBody>
      </p:sp>
      <p:sp>
        <p:nvSpPr>
          <p:cNvPr id="4" name="Slide Number Placeholder 3"/>
          <p:cNvSpPr>
            <a:spLocks noGrp="1"/>
          </p:cNvSpPr>
          <p:nvPr>
            <p:ph type="sldNum" sz="quarter" idx="10"/>
          </p:nvPr>
        </p:nvSpPr>
        <p:spPr/>
        <p:txBody>
          <a:bodyPr/>
          <a:lstStyle/>
          <a:p>
            <a:fld id="{29B424A6-7593-2C46-9CCA-8596FB18DBBE}" type="slidenum">
              <a:rPr lang="en-US" smtClean="0"/>
              <a:pPr/>
              <a:t>31</a:t>
            </a:fld>
            <a:endParaRPr lang="en-US"/>
          </a:p>
        </p:txBody>
      </p:sp>
    </p:spTree>
    <p:extLst>
      <p:ext uri="{BB962C8B-B14F-4D97-AF65-F5344CB8AC3E}">
        <p14:creationId xmlns:p14="http://schemas.microsoft.com/office/powerpoint/2010/main" val="191583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use URLs to invoke web services.   If the service requires data, that data is included in the URL.  Our data is encoded in a JSON string.</a:t>
            </a:r>
          </a:p>
          <a:p>
            <a:endParaRPr lang="en-US" baseline="0" dirty="0" smtClean="0"/>
          </a:p>
          <a:p>
            <a:r>
              <a:rPr lang="en-US" dirty="0" smtClean="0"/>
              <a:t>So</a:t>
            </a:r>
            <a:r>
              <a:rPr lang="en-US" baseline="0" dirty="0" smtClean="0"/>
              <a:t> how do we populate the URL field?</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32</a:t>
            </a:fld>
            <a:endParaRPr lang="en-US"/>
          </a:p>
        </p:txBody>
      </p:sp>
    </p:spTree>
    <p:extLst>
      <p:ext uri="{BB962C8B-B14F-4D97-AF65-F5344CB8AC3E}">
        <p14:creationId xmlns:p14="http://schemas.microsoft.com/office/powerpoint/2010/main" val="1194359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an</a:t>
            </a:r>
            <a:r>
              <a:rPr lang="en-US" baseline="0" dirty="0" smtClean="0"/>
              <a:t> early tool we wrote to generate our URLs.  As you can see, the JSON string is long and complicated.  Building it by hand, or even using this kind of tool, would be tedious and error-prone.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goal is to make the process is straightforward as possible, so…</a:t>
            </a:r>
            <a:endParaRPr lang="en-US"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33</a:t>
            </a:fld>
            <a:endParaRPr lang="en-US"/>
          </a:p>
        </p:txBody>
      </p:sp>
    </p:spTree>
    <p:extLst>
      <p:ext uri="{BB962C8B-B14F-4D97-AF65-F5344CB8AC3E}">
        <p14:creationId xmlns:p14="http://schemas.microsoft.com/office/powerpoint/2010/main" val="400564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we’re working on a tool, called Alfred, to</a:t>
            </a:r>
            <a:r>
              <a:rPr lang="en-US" baseline="0" dirty="0" smtClean="0"/>
              <a:t> allow you to easily configure your Jenkins jobs.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34</a:t>
            </a:fld>
            <a:endParaRPr lang="en-US"/>
          </a:p>
        </p:txBody>
      </p:sp>
    </p:spTree>
    <p:extLst>
      <p:ext uri="{BB962C8B-B14F-4D97-AF65-F5344CB8AC3E}">
        <p14:creationId xmlns:p14="http://schemas.microsoft.com/office/powerpoint/2010/main" val="4294101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officially</a:t>
            </a:r>
            <a:r>
              <a:rPr lang="en-US" baseline="0" dirty="0" smtClean="0"/>
              <a:t> called Alfred, of course.  That would put us somewhere near the top of Batman’s list, a place no one wants to be.</a:t>
            </a:r>
            <a:endParaRPr lang="en-US" dirty="0" smtClean="0"/>
          </a:p>
          <a:p>
            <a:endParaRPr lang="en-US" dirty="0" smtClean="0"/>
          </a:p>
          <a:p>
            <a:r>
              <a:rPr lang="en-US" dirty="0" smtClean="0"/>
              <a:t>Alfred addresses the second part of the problem, which is configuring</a:t>
            </a:r>
            <a:r>
              <a:rPr lang="en-US" baseline="0" dirty="0" smtClean="0"/>
              <a:t> the Jenkins Job from the LabVIEW IDE.</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35</a:t>
            </a:fld>
            <a:endParaRPr lang="en-US"/>
          </a:p>
        </p:txBody>
      </p:sp>
    </p:spTree>
    <p:extLst>
      <p:ext uri="{BB962C8B-B14F-4D97-AF65-F5344CB8AC3E}">
        <p14:creationId xmlns:p14="http://schemas.microsoft.com/office/powerpoint/2010/main" val="3789555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better picture?</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9</a:t>
            </a:fld>
            <a:endParaRPr lang="en-US"/>
          </a:p>
        </p:txBody>
      </p:sp>
    </p:spTree>
    <p:extLst>
      <p:ext uri="{BB962C8B-B14F-4D97-AF65-F5344CB8AC3E}">
        <p14:creationId xmlns:p14="http://schemas.microsoft.com/office/powerpoint/2010/main" val="2891275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present,</a:t>
            </a:r>
            <a:r>
              <a:rPr lang="en-US" baseline="0" dirty="0" smtClean="0"/>
              <a:t> you launch Alfred from the LabVIEW or Project Tools menu.  </a:t>
            </a:r>
            <a:endParaRPr lang="en-US"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36</a:t>
            </a:fld>
            <a:endParaRPr lang="en-US"/>
          </a:p>
        </p:txBody>
      </p:sp>
    </p:spTree>
    <p:extLst>
      <p:ext uri="{BB962C8B-B14F-4D97-AF65-F5344CB8AC3E}">
        <p14:creationId xmlns:p14="http://schemas.microsoft.com/office/powerpoint/2010/main" val="3935002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it is, with a sample build job loaded.</a:t>
            </a:r>
          </a:p>
        </p:txBody>
      </p:sp>
      <p:sp>
        <p:nvSpPr>
          <p:cNvPr id="4" name="Slide Number Placeholder 3"/>
          <p:cNvSpPr>
            <a:spLocks noGrp="1"/>
          </p:cNvSpPr>
          <p:nvPr>
            <p:ph type="sldNum" sz="quarter" idx="10"/>
          </p:nvPr>
        </p:nvSpPr>
        <p:spPr/>
        <p:txBody>
          <a:bodyPr/>
          <a:lstStyle/>
          <a:p>
            <a:fld id="{29B424A6-7593-2C46-9CCA-8596FB18DBBE}" type="slidenum">
              <a:rPr lang="en-US" smtClean="0"/>
              <a:pPr/>
              <a:t>37</a:t>
            </a:fld>
            <a:endParaRPr lang="en-US"/>
          </a:p>
        </p:txBody>
      </p:sp>
    </p:spTree>
    <p:extLst>
      <p:ext uri="{BB962C8B-B14F-4D97-AF65-F5344CB8AC3E}">
        <p14:creationId xmlns:p14="http://schemas.microsoft.com/office/powerpoint/2010/main" val="632135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Initially, the</a:t>
            </a:r>
            <a:r>
              <a:rPr lang="en-US" baseline="0" dirty="0" smtClean="0"/>
              <a:t> configuration just includes the CI project (called Sample in this case) and the Initialize job.  You always have these two elements, and they cannot be deleted.</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38</a:t>
            </a:fld>
            <a:endParaRPr lang="en-US"/>
          </a:p>
        </p:txBody>
      </p:sp>
    </p:spTree>
    <p:extLst>
      <p:ext uri="{BB962C8B-B14F-4D97-AF65-F5344CB8AC3E}">
        <p14:creationId xmlns:p14="http://schemas.microsoft.com/office/powerpoint/2010/main" val="4168559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CI project defines a few global settings, such as where Jenkins is located, how many days to keep artifacts, and who gets notified if the build fails.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39</a:t>
            </a:fld>
            <a:endParaRPr lang="en-US"/>
          </a:p>
        </p:txBody>
      </p:sp>
    </p:spTree>
    <p:extLst>
      <p:ext uri="{BB962C8B-B14F-4D97-AF65-F5344CB8AC3E}">
        <p14:creationId xmlns:p14="http://schemas.microsoft.com/office/powerpoint/2010/main" val="874762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Initialize</a:t>
            </a:r>
            <a:r>
              <a:rPr lang="en-US" baseline="0" dirty="0" smtClean="0"/>
              <a:t> step defines how often you will poll source code and kick off a build.</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40</a:t>
            </a:fld>
            <a:endParaRPr lang="en-US"/>
          </a:p>
        </p:txBody>
      </p:sp>
    </p:spTree>
    <p:extLst>
      <p:ext uri="{BB962C8B-B14F-4D97-AF65-F5344CB8AC3E}">
        <p14:creationId xmlns:p14="http://schemas.microsoft.com/office/powerpoint/2010/main" val="838047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Every distinct action in your CI project is a job.  The first</a:t>
            </a:r>
            <a:r>
              <a:rPr lang="en-US" baseline="0" dirty="0" smtClean="0"/>
              <a:t> job is Initialize.  Assuming it is successful, it will trigger the next job to be performed.</a:t>
            </a:r>
            <a:endParaRPr lang="en-US" dirty="0" smtClean="0"/>
          </a:p>
          <a:p>
            <a:endParaRPr lang="en-US" dirty="0" smtClean="0"/>
          </a:p>
          <a:p>
            <a:r>
              <a:rPr lang="en-US" dirty="0" smtClean="0"/>
              <a:t>In some ways, Job</a:t>
            </a:r>
            <a:r>
              <a:rPr lang="en-US" baseline="0" dirty="0" smtClean="0"/>
              <a:t> Initialize is a shell.  You will modify this job in Jenkins with details on your source code control system, so that it can pull the latest version when you want to start a build.</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41</a:t>
            </a:fld>
            <a:endParaRPr lang="en-US"/>
          </a:p>
        </p:txBody>
      </p:sp>
    </p:spTree>
    <p:extLst>
      <p:ext uri="{BB962C8B-B14F-4D97-AF65-F5344CB8AC3E}">
        <p14:creationId xmlns:p14="http://schemas.microsoft.com/office/powerpoint/2010/main" val="3354147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add</a:t>
            </a:r>
            <a:r>
              <a:rPr lang="en-US" baseline="0" dirty="0" smtClean="0"/>
              <a:t> jobs to your project by right clicking on the CI Project and selecting Add » &lt;New Job&gt;.</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42</a:t>
            </a:fld>
            <a:endParaRPr lang="en-US"/>
          </a:p>
        </p:txBody>
      </p:sp>
    </p:spTree>
    <p:extLst>
      <p:ext uri="{BB962C8B-B14F-4D97-AF65-F5344CB8AC3E}">
        <p14:creationId xmlns:p14="http://schemas.microsoft.com/office/powerpoint/2010/main" val="3124285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ship the LabVIEW Build and Run VI jobs, corresponding</a:t>
            </a:r>
            <a:r>
              <a:rPr lang="en-US" baseline="0" dirty="0" smtClean="0"/>
              <a:t> to the two web methods we ship with the CI Server.  (The CI Project and Initialize jobs manipulate Jenkins directly.)</a:t>
            </a:r>
          </a:p>
          <a:p>
            <a:endParaRPr lang="en-US" baseline="0" dirty="0" smtClean="0"/>
          </a:p>
          <a:p>
            <a:r>
              <a:rPr lang="en-US" baseline="0" dirty="0" smtClean="0"/>
              <a:t>The LabVIEW Build job (shown here) needs information about the project path and build specification to be run.  Note that the project path is the path to the project *on the build server*, not your local machine.  </a:t>
            </a:r>
            <a:r>
              <a:rPr lang="en-US" baseline="0" dirty="0" smtClean="0"/>
              <a:t>If your local project path matches the one on the CI server, the Build Specification combo box will be populated with a list of available build specifications.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43</a:t>
            </a:fld>
            <a:endParaRPr lang="en-US"/>
          </a:p>
        </p:txBody>
      </p:sp>
    </p:spTree>
    <p:extLst>
      <p:ext uri="{BB962C8B-B14F-4D97-AF65-F5344CB8AC3E}">
        <p14:creationId xmlns:p14="http://schemas.microsoft.com/office/powerpoint/2010/main" val="2760631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duplicate, remove, or reorder your LabVIEW Build and Run VI steps.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44</a:t>
            </a:fld>
            <a:endParaRPr lang="en-US"/>
          </a:p>
        </p:txBody>
      </p:sp>
    </p:spTree>
    <p:extLst>
      <p:ext uri="{BB962C8B-B14F-4D97-AF65-F5344CB8AC3E}">
        <p14:creationId xmlns:p14="http://schemas.microsoft.com/office/powerpoint/2010/main" val="1338500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a:t>
            </a:r>
            <a:r>
              <a:rPr lang="en-US" baseline="0" dirty="0" smtClean="0"/>
              <a:t> menu commands allow you to </a:t>
            </a:r>
            <a:r>
              <a:rPr lang="en-US" dirty="0" smtClean="0"/>
              <a:t>Load, Save, and</a:t>
            </a:r>
            <a:r>
              <a:rPr lang="en-US" baseline="0" dirty="0" smtClean="0"/>
              <a:t> Build your project.</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45</a:t>
            </a:fld>
            <a:endParaRPr lang="en-US"/>
          </a:p>
        </p:txBody>
      </p:sp>
    </p:spTree>
    <p:extLst>
      <p:ext uri="{BB962C8B-B14F-4D97-AF65-F5344CB8AC3E}">
        <p14:creationId xmlns:p14="http://schemas.microsoft.com/office/powerpoint/2010/main" val="751936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****Visible for Alliance Day,</a:t>
            </a:r>
            <a:r>
              <a:rPr lang="en-US" baseline="0" dirty="0" smtClean="0"/>
              <a:t> hidden for NI Week****</a:t>
            </a:r>
            <a:endParaRPr lang="en-US" dirty="0" smtClean="0"/>
          </a:p>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10</a:t>
            </a:fld>
            <a:endParaRPr lang="en-US"/>
          </a:p>
        </p:txBody>
      </p:sp>
    </p:spTree>
    <p:extLst>
      <p:ext uri="{BB962C8B-B14F-4D97-AF65-F5344CB8AC3E}">
        <p14:creationId xmlns:p14="http://schemas.microsoft.com/office/powerpoint/2010/main" val="3729320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build process can take a few moments to complete, so we give you a progress bar.</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46</a:t>
            </a:fld>
            <a:endParaRPr lang="en-US"/>
          </a:p>
        </p:txBody>
      </p:sp>
    </p:spTree>
    <p:extLst>
      <p:ext uri="{BB962C8B-B14F-4D97-AF65-F5344CB8AC3E}">
        <p14:creationId xmlns:p14="http://schemas.microsoft.com/office/powerpoint/2010/main" val="3877760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the CI Server</a:t>
            </a:r>
            <a:r>
              <a:rPr lang="en-US" baseline="0" dirty="0" smtClean="0"/>
              <a:t>, we built Alfred to be user-extensible.  The process is actually easier with Alfred.</a:t>
            </a:r>
          </a:p>
          <a:p>
            <a:endParaRPr lang="en-US" baseline="0" dirty="0" smtClean="0"/>
          </a:p>
          <a:p>
            <a:r>
              <a:rPr lang="en-US" baseline="0" dirty="0" smtClean="0"/>
              <a:t>You add a new job type by creating a child of Build Job, and adding that child to the &lt;LabVIEW&gt;\project\_CI Builder\Extensions folder.  Alfred will automatically detect the new job and make it available to add to your CI project.</a:t>
            </a:r>
          </a:p>
          <a:p>
            <a:endParaRPr lang="en-US" baseline="0" dirty="0" smtClean="0"/>
          </a:p>
          <a:p>
            <a:r>
              <a:rPr lang="en-US" baseline="0" dirty="0" smtClean="0"/>
              <a:t>You need to write five </a:t>
            </a:r>
            <a:r>
              <a:rPr lang="en-US" baseline="0" dirty="0" err="1" smtClean="0"/>
              <a:t>VIs.</a:t>
            </a:r>
            <a:r>
              <a:rPr lang="en-US" baseline="0" dirty="0" smtClean="0"/>
              <a:t>  Four of them are overrides of Build Job methods.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51</a:t>
            </a:fld>
            <a:endParaRPr lang="en-US"/>
          </a:p>
        </p:txBody>
      </p:sp>
    </p:spTree>
    <p:extLst>
      <p:ext uri="{BB962C8B-B14F-4D97-AF65-F5344CB8AC3E}">
        <p14:creationId xmlns:p14="http://schemas.microsoft.com/office/powerpoint/2010/main" val="3852351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override the two VIs that serialize/</a:t>
            </a:r>
            <a:r>
              <a:rPr lang="en-US" dirty="0" err="1" smtClean="0"/>
              <a:t>deserialize</a:t>
            </a:r>
            <a:r>
              <a:rPr lang="en-US" baseline="0" dirty="0" smtClean="0"/>
              <a:t> the job data.  These VIs are used when writing job data to a file or to Jenkins, or when loading job data from disk.</a:t>
            </a:r>
          </a:p>
          <a:p>
            <a:endParaRPr lang="en-US" baseline="0" dirty="0" smtClean="0"/>
          </a:p>
          <a:p>
            <a:r>
              <a:rPr lang="en-US" baseline="0" dirty="0" smtClean="0"/>
              <a:t>These VIs make use of a property bag, which is just a variant database, so the process is straightforward.</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52</a:t>
            </a:fld>
            <a:endParaRPr lang="en-US"/>
          </a:p>
        </p:txBody>
      </p:sp>
    </p:spTree>
    <p:extLst>
      <p:ext uri="{BB962C8B-B14F-4D97-AF65-F5344CB8AC3E}">
        <p14:creationId xmlns:p14="http://schemas.microsoft.com/office/powerpoint/2010/main" val="2357730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provide overrides</a:t>
            </a:r>
            <a:r>
              <a:rPr lang="en-US" baseline="0" dirty="0" smtClean="0"/>
              <a:t> for two VIs used by the CEF.  One provides display text and an optional display glyph.  The other launches the user interface for the job.</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53</a:t>
            </a:fld>
            <a:endParaRPr lang="en-US"/>
          </a:p>
        </p:txBody>
      </p:sp>
    </p:spTree>
    <p:extLst>
      <p:ext uri="{BB962C8B-B14F-4D97-AF65-F5344CB8AC3E}">
        <p14:creationId xmlns:p14="http://schemas.microsoft.com/office/powerpoint/2010/main" val="23377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job UI is the final</a:t>
            </a:r>
            <a:r>
              <a:rPr lang="en-US" baseline="0" dirty="0" smtClean="0"/>
              <a:t> VI you must provide.  This is the panel that is displayed when you select the job in Alfred.  It’s a little fiddly, but we provide a template to get you started.</a:t>
            </a:r>
          </a:p>
          <a:p>
            <a:endParaRPr lang="en-US" baseline="0" dirty="0" smtClean="0"/>
          </a:p>
          <a:p>
            <a:r>
              <a:rPr lang="en-US" baseline="0" dirty="0" smtClean="0"/>
              <a:t>If you are writing a new job to correspond to a new CI Server method, that’s it.  You can write jobs that manipulate Jenkins in some other way, like the CI Project and Initialize jobs; they are a bit more complicated, but follow the same pattern.</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54</a:t>
            </a:fld>
            <a:endParaRPr lang="en-US"/>
          </a:p>
        </p:txBody>
      </p:sp>
    </p:spTree>
    <p:extLst>
      <p:ext uri="{BB962C8B-B14F-4D97-AF65-F5344CB8AC3E}">
        <p14:creationId xmlns:p14="http://schemas.microsoft.com/office/powerpoint/2010/main" val="3007042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find the template in Alfred’s “Templates” folder.</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55</a:t>
            </a:fld>
            <a:endParaRPr lang="en-US"/>
          </a:p>
        </p:txBody>
      </p:sp>
    </p:spTree>
    <p:extLst>
      <p:ext uri="{BB962C8B-B14F-4D97-AF65-F5344CB8AC3E}">
        <p14:creationId xmlns:p14="http://schemas.microsoft.com/office/powerpoint/2010/main" val="13294516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CI</a:t>
            </a:r>
            <a:r>
              <a:rPr lang="en-US" baseline="0" dirty="0" smtClean="0"/>
              <a:t> Service package contains the source code and build specifications required to build a CI Server for your platform.</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56</a:t>
            </a:fld>
            <a:endParaRPr lang="en-US"/>
          </a:p>
        </p:txBody>
      </p:sp>
    </p:spTree>
    <p:extLst>
      <p:ext uri="{BB962C8B-B14F-4D97-AF65-F5344CB8AC3E}">
        <p14:creationId xmlns:p14="http://schemas.microsoft.com/office/powerpoint/2010/main" val="4254307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Revisit road map with new objectives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58</a:t>
            </a:fld>
            <a:endParaRPr lang="en-US"/>
          </a:p>
        </p:txBody>
      </p:sp>
    </p:spTree>
    <p:extLst>
      <p:ext uri="{BB962C8B-B14F-4D97-AF65-F5344CB8AC3E}">
        <p14:creationId xmlns:p14="http://schemas.microsoft.com/office/powerpoint/2010/main" val="130483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13</a:t>
            </a:fld>
            <a:endParaRPr lang="en-US"/>
          </a:p>
        </p:txBody>
      </p:sp>
    </p:spTree>
    <p:extLst>
      <p:ext uri="{BB962C8B-B14F-4D97-AF65-F5344CB8AC3E}">
        <p14:creationId xmlns:p14="http://schemas.microsoft.com/office/powerpoint/2010/main" val="3375470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step in the build process is a job in Jenkins. So a CI Project is a collection of these jobs.</a:t>
            </a:r>
          </a:p>
          <a:p>
            <a:endParaRPr lang="en-US" dirty="0" smtClean="0"/>
          </a:p>
          <a:p>
            <a:r>
              <a:rPr lang="en-US" dirty="0" smtClean="0"/>
              <a:t>Each Jenkins job</a:t>
            </a:r>
            <a:r>
              <a:rPr lang="en-US" baseline="0" dirty="0" smtClean="0"/>
              <a:t> is configured with the information needed to complete the build step.  For example, an SCC checkout step contains information about the source code control provider and the repository to extract.  When the job executes, Jenkins passes this data to the SCC provider, which completes the operation.</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16</a:t>
            </a:fld>
            <a:endParaRPr lang="en-US"/>
          </a:p>
        </p:txBody>
      </p:sp>
    </p:spTree>
    <p:extLst>
      <p:ext uri="{BB962C8B-B14F-4D97-AF65-F5344CB8AC3E}">
        <p14:creationId xmlns:p14="http://schemas.microsoft.com/office/powerpoint/2010/main" val="350712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CI Service</a:t>
            </a:r>
            <a:r>
              <a:rPr lang="en-US" baseline="0" dirty="0" smtClean="0"/>
              <a:t> invokes code in the development environment to perform the build and related housekeeping steps.  These steps include making build artifacts available to Jenkins for archive.</a:t>
            </a:r>
            <a:endParaRPr lang="en-US" dirty="0" smtClean="0"/>
          </a:p>
        </p:txBody>
      </p:sp>
      <p:sp>
        <p:nvSpPr>
          <p:cNvPr id="4" name="Slide Number Placeholder 3"/>
          <p:cNvSpPr>
            <a:spLocks noGrp="1"/>
          </p:cNvSpPr>
          <p:nvPr>
            <p:ph type="sldNum" sz="quarter" idx="10"/>
          </p:nvPr>
        </p:nvSpPr>
        <p:spPr/>
        <p:txBody>
          <a:bodyPr/>
          <a:lstStyle/>
          <a:p>
            <a:fld id="{29B424A6-7593-2C46-9CCA-8596FB18DBBE}" type="slidenum">
              <a:rPr lang="en-US" smtClean="0"/>
              <a:pPr/>
              <a:t>17</a:t>
            </a:fld>
            <a:endParaRPr lang="en-US"/>
          </a:p>
        </p:txBody>
      </p:sp>
    </p:spTree>
    <p:extLst>
      <p:ext uri="{BB962C8B-B14F-4D97-AF65-F5344CB8AC3E}">
        <p14:creationId xmlns:p14="http://schemas.microsoft.com/office/powerpoint/2010/main" val="2492725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Jenkins interacts with LabVIEW</a:t>
            </a:r>
            <a:r>
              <a:rPr lang="en-US" baseline="0" dirty="0" smtClean="0"/>
              <a:t> via the LabVIEW CI Service, a web service built in LabVIEW.  </a:t>
            </a:r>
            <a:r>
              <a:rPr lang="en-US" dirty="0" smtClean="0"/>
              <a:t>To execute</a:t>
            </a:r>
            <a:r>
              <a:rPr lang="en-US" baseline="0" dirty="0" smtClean="0"/>
              <a:t> a LabVIEW build, for example, Jenkins invokes the LabVIEW Build method of the service.  Jenkins passes the step configuration data to the service as a JSON string.</a:t>
            </a:r>
          </a:p>
          <a:p>
            <a:endParaRPr lang="en-US" baseline="0" dirty="0" smtClean="0"/>
          </a:p>
          <a:p>
            <a:r>
              <a:rPr lang="en-US" baseline="0" dirty="0" smtClean="0"/>
              <a:t>The LabVIEW CI Service uses this data to initiate a LabVIEW build.</a:t>
            </a:r>
            <a:endParaRPr lang="en-US" dirty="0" smtClean="0"/>
          </a:p>
          <a:p>
            <a:endParaRPr lang="en-US" dirty="0" smtClean="0"/>
          </a:p>
          <a:p>
            <a:r>
              <a:rPr lang="en-US" dirty="0" smtClean="0"/>
              <a:t>Even though builds can only</a:t>
            </a:r>
            <a:r>
              <a:rPr lang="en-US" baseline="0" dirty="0" smtClean="0"/>
              <a:t> be performed in the LabVIEW development environment, t</a:t>
            </a:r>
            <a:r>
              <a:rPr lang="en-US" dirty="0" smtClean="0"/>
              <a:t>he LabVIEW</a:t>
            </a:r>
            <a:r>
              <a:rPr lang="en-US" baseline="0" dirty="0" smtClean="0"/>
              <a:t> CI Service is an executable.  To avoid cross-linking issues, we want to be able to shut down the development environment between builds; Jenkins, however, expects a continuously available web service.  The LabVIEW CI Service, therefore, manages a LabVIEW development environment to complete its tasks.</a:t>
            </a:r>
          </a:p>
        </p:txBody>
      </p:sp>
      <p:sp>
        <p:nvSpPr>
          <p:cNvPr id="4" name="Slide Number Placeholder 3"/>
          <p:cNvSpPr>
            <a:spLocks noGrp="1"/>
          </p:cNvSpPr>
          <p:nvPr>
            <p:ph type="sldNum" sz="quarter" idx="10"/>
          </p:nvPr>
        </p:nvSpPr>
        <p:spPr/>
        <p:txBody>
          <a:bodyPr/>
          <a:lstStyle/>
          <a:p>
            <a:fld id="{29B424A6-7593-2C46-9CCA-8596FB18DBBE}" type="slidenum">
              <a:rPr lang="en-US" smtClean="0"/>
              <a:pPr/>
              <a:t>18</a:t>
            </a:fld>
            <a:endParaRPr lang="en-US"/>
          </a:p>
        </p:txBody>
      </p:sp>
    </p:spTree>
    <p:extLst>
      <p:ext uri="{BB962C8B-B14F-4D97-AF65-F5344CB8AC3E}">
        <p14:creationId xmlns:p14="http://schemas.microsoft.com/office/powerpoint/2010/main" val="3260951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class diagram displays the structure of the LabVIEW CI Service.  JSON data from Jenkins is converted into Job class, which is passed down to a Jobber actor.  The Jobber executes the Job.</a:t>
            </a:r>
          </a:p>
          <a:p>
            <a:endParaRPr lang="en-US" baseline="0" dirty="0" smtClean="0"/>
          </a:p>
          <a:p>
            <a:r>
              <a:rPr lang="en-US" baseline="0" dirty="0" smtClean="0"/>
              <a:t>The Service is built with Actor Framework.  No knowledge of AF is required to work with the Service.</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19</a:t>
            </a:fld>
            <a:endParaRPr lang="en-US"/>
          </a:p>
        </p:txBody>
      </p:sp>
    </p:spTree>
    <p:extLst>
      <p:ext uri="{BB962C8B-B14F-4D97-AF65-F5344CB8AC3E}">
        <p14:creationId xmlns:p14="http://schemas.microsoft.com/office/powerpoint/2010/main" val="3939619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Job is a LabVIEW class that encapsulates a</a:t>
            </a:r>
            <a:r>
              <a:rPr lang="en-US" baseline="0" dirty="0" smtClean="0"/>
              <a:t> set of operations to be performed in the LabVIEW development environment.  The LabVIEW Build job, for example, performs builds.</a:t>
            </a:r>
          </a:p>
          <a:p>
            <a:endParaRPr lang="en-US" baseline="0" dirty="0" smtClean="0"/>
          </a:p>
          <a:p>
            <a:r>
              <a:rPr lang="en-US" baseline="0" dirty="0" smtClean="0"/>
              <a:t>All Jobs have a Do This vi, which does most of the work.  The objective of the CI Service is to move data from a Jenkins job to the Do This VI of a Job class.</a:t>
            </a:r>
          </a:p>
          <a:p>
            <a:endParaRPr lang="en-US" baseline="0" dirty="0" smtClean="0"/>
          </a:p>
          <a:p>
            <a:r>
              <a:rPr lang="en-US" baseline="0" dirty="0" smtClean="0"/>
              <a:t>To give you some background, let’s look at how this happens.</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20</a:t>
            </a:fld>
            <a:endParaRPr lang="en-US"/>
          </a:p>
        </p:txBody>
      </p:sp>
    </p:spTree>
    <p:extLst>
      <p:ext uri="{BB962C8B-B14F-4D97-AF65-F5344CB8AC3E}">
        <p14:creationId xmlns:p14="http://schemas.microsoft.com/office/powerpoint/2010/main" val="2951247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userDrawn="1"/>
        </p:nvSpPr>
        <p:spPr>
          <a:xfrm>
            <a:off x="350489" y="4748213"/>
            <a:ext cx="646484" cy="276999"/>
          </a:xfrm>
          <a:prstGeom prst="rect">
            <a:avLst/>
          </a:prstGeom>
          <a:noFill/>
        </p:spPr>
        <p:txBody>
          <a:bodyPr wrap="none" rtlCol="0">
            <a:spAutoFit/>
          </a:bodyPr>
          <a:lstStyle/>
          <a:p>
            <a:r>
              <a:rPr lang="en-US" sz="1200" b="0" i="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963566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3936" y="2104486"/>
            <a:ext cx="8170003" cy="723069"/>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5"/>
          </a:xfrm>
          <a:prstGeom prst="rect">
            <a:avLst/>
          </a:prstGeom>
        </p:spPr>
      </p:pic>
    </p:spTree>
    <p:extLst>
      <p:ext uri="{BB962C8B-B14F-4D97-AF65-F5344CB8AC3E}">
        <p14:creationId xmlns:p14="http://schemas.microsoft.com/office/powerpoint/2010/main" val="2854326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6530" cy="5158944"/>
          </a:xfrm>
          <a:prstGeom prst="rect">
            <a:avLst/>
          </a:prstGeom>
        </p:spPr>
      </p:pic>
    </p:spTree>
    <p:extLst>
      <p:ext uri="{BB962C8B-B14F-4D97-AF65-F5344CB8AC3E}">
        <p14:creationId xmlns:p14="http://schemas.microsoft.com/office/powerpoint/2010/main" val="762612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Your Presentation Tips </a:t>
            </a:r>
          </a:p>
        </p:txBody>
      </p:sp>
      <p:sp>
        <p:nvSpPr>
          <p:cNvPr id="16" name="Rectangle 15"/>
          <p:cNvSpPr/>
          <p:nvPr userDrawn="1"/>
        </p:nvSpPr>
        <p:spPr>
          <a:xfrm>
            <a:off x="488046" y="957191"/>
            <a:ext cx="8170003" cy="3139321"/>
          </a:xfrm>
          <a:prstGeom prst="rect">
            <a:avLst/>
          </a:prstGeom>
        </p:spPr>
        <p:txBody>
          <a:bodyPr wrap="square">
            <a:spAutoFit/>
          </a:bodyPr>
          <a:lstStyle/>
          <a:p>
            <a:pPr marL="342900" lvl="0" indent="-342900">
              <a:buAutoNum type="arabicPeriod"/>
            </a:pPr>
            <a:r>
              <a:rPr lang="en-US" sz="1800" dirty="0"/>
              <a:t>Help your audience know you</a:t>
            </a:r>
          </a:p>
          <a:p>
            <a:pPr marL="342900" lvl="0" indent="-342900">
              <a:buAutoNum type="arabicPeriod"/>
            </a:pPr>
            <a:r>
              <a:rPr lang="en-US" sz="1800" dirty="0"/>
              <a:t>Know your audience</a:t>
            </a:r>
          </a:p>
          <a:p>
            <a:pPr marL="342900" lvl="0" indent="-342900">
              <a:buAutoNum type="arabicPeriod"/>
            </a:pPr>
            <a:r>
              <a:rPr lang="en-US" sz="1800" dirty="0"/>
              <a:t>Know the story</a:t>
            </a:r>
          </a:p>
          <a:p>
            <a:pPr marL="342900" lvl="0" indent="-342900">
              <a:buAutoNum type="arabicPeriod"/>
            </a:pPr>
            <a:r>
              <a:rPr lang="en-US" sz="1800" dirty="0"/>
              <a:t>Know your story</a:t>
            </a:r>
          </a:p>
          <a:p>
            <a:pPr marL="342900" lvl="0" indent="-342900">
              <a:buAutoNum type="arabicPeriod"/>
            </a:pPr>
            <a:r>
              <a:rPr lang="en-US" sz="1800" dirty="0"/>
              <a:t>Know your #1 goal</a:t>
            </a:r>
          </a:p>
          <a:p>
            <a:pPr marL="342900" lvl="0" indent="-342900">
              <a:buAutoNum type="arabicPeriod"/>
            </a:pPr>
            <a:r>
              <a:rPr lang="en-US" sz="1800" dirty="0"/>
              <a:t>Know what you don’t know</a:t>
            </a:r>
          </a:p>
          <a:p>
            <a:pPr marL="342900" lvl="0" indent="-342900">
              <a:buAutoNum type="arabicPeriod"/>
            </a:pPr>
            <a:r>
              <a:rPr lang="en-US" sz="1800" dirty="0"/>
              <a:t>Know when to tell</a:t>
            </a:r>
          </a:p>
          <a:p>
            <a:pPr marL="342900" lvl="0" indent="-342900">
              <a:buAutoNum type="arabicPeriod"/>
            </a:pPr>
            <a:r>
              <a:rPr lang="en-US" sz="1800" dirty="0"/>
              <a:t>Know that simple is better</a:t>
            </a:r>
          </a:p>
          <a:p>
            <a:pPr marL="342900" lvl="0" indent="-342900">
              <a:buAutoNum type="arabicPeriod"/>
            </a:pPr>
            <a:r>
              <a:rPr lang="en-US" sz="1800" dirty="0"/>
              <a:t>Know </a:t>
            </a:r>
            <a:r>
              <a:rPr lang="en-US" sz="1800"/>
              <a:t>your timing</a:t>
            </a:r>
          </a:p>
          <a:p>
            <a:pPr marL="342900" lvl="0" indent="-342900">
              <a:buAutoNum type="arabicPeriod"/>
            </a:pPr>
            <a:r>
              <a:rPr lang="en-US" sz="1800"/>
              <a:t>Know </a:t>
            </a:r>
            <a:r>
              <a:rPr lang="en-US" sz="1800" dirty="0"/>
              <a:t>what you want the audience to do next</a:t>
            </a:r>
          </a:p>
          <a:p>
            <a:endParaRPr lang="en-US" dirty="0"/>
          </a:p>
        </p:txBody>
      </p:sp>
    </p:spTree>
    <p:extLst>
      <p:ext uri="{BB962C8B-B14F-4D97-AF65-F5344CB8AC3E}">
        <p14:creationId xmlns:p14="http://schemas.microsoft.com/office/powerpoint/2010/main" val="135915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57200" y="690915"/>
            <a:ext cx="8229599" cy="1873691"/>
          </a:xfrm>
        </p:spPr>
        <p:txBody>
          <a:bodyPr anchor="b">
            <a:noAutofit/>
          </a:bodyPr>
          <a:lstStyle>
            <a:lvl1pPr algn="ctr">
              <a:lnSpc>
                <a:spcPts val="4498"/>
              </a:lnSpc>
              <a:defRPr sz="3500" b="0" i="0" spc="-150">
                <a:solidFill>
                  <a:schemeClr val="tx2"/>
                </a:solidFill>
                <a:latin typeface="+mn-lt"/>
                <a:cs typeface="Univers LT Std 45 Light"/>
              </a:defRPr>
            </a:lvl1pPr>
          </a:lstStyle>
          <a:p>
            <a:r>
              <a:rPr lang="en-US" dirty="0"/>
              <a:t>Click to edit title</a:t>
            </a:r>
          </a:p>
        </p:txBody>
      </p:sp>
      <p:sp>
        <p:nvSpPr>
          <p:cNvPr id="3" name="Subtitle 2"/>
          <p:cNvSpPr>
            <a:spLocks noGrp="1"/>
          </p:cNvSpPr>
          <p:nvPr>
            <p:ph type="subTitle" idx="1" hasCustomPrompt="1"/>
          </p:nvPr>
        </p:nvSpPr>
        <p:spPr>
          <a:xfrm>
            <a:off x="457200" y="2573587"/>
            <a:ext cx="8229600" cy="578456"/>
          </a:xfrm>
        </p:spPr>
        <p:txBody>
          <a:bodyPr>
            <a:noAutofit/>
          </a:bodyPr>
          <a:lstStyle>
            <a:lvl1pPr marL="0" indent="0" algn="ctr">
              <a:buNone/>
              <a:defRPr sz="2000">
                <a:solidFill>
                  <a:schemeClr val="bg2">
                    <a:lumMod val="50000"/>
                  </a:schemeClr>
                </a:solidFill>
                <a:latin typeface="+mn-lt"/>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a:t>Click to edit subtitle</a:t>
            </a:r>
          </a:p>
        </p:txBody>
      </p:sp>
      <p:sp>
        <p:nvSpPr>
          <p:cNvPr id="5" name="TextBox 4"/>
          <p:cNvSpPr txBox="1"/>
          <p:nvPr userDrawn="1"/>
        </p:nvSpPr>
        <p:spPr>
          <a:xfrm>
            <a:off x="350489" y="4748213"/>
            <a:ext cx="646484" cy="276999"/>
          </a:xfrm>
          <a:prstGeom prst="rect">
            <a:avLst/>
          </a:prstGeom>
          <a:noFill/>
        </p:spPr>
        <p:txBody>
          <a:bodyPr wrap="none" rtlCol="0">
            <a:spAutoFit/>
          </a:bodyPr>
          <a:lstStyle/>
          <a:p>
            <a:r>
              <a:rPr lang="en-US" sz="1200" b="0" i="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2361467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478333" y="841038"/>
            <a:ext cx="8165605" cy="3711756"/>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0335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07122"/>
            <a:ext cx="8223978" cy="723069"/>
          </a:xfrm>
        </p:spPr>
        <p:txBody>
          <a:bodyPr/>
          <a:lstStyle/>
          <a:p>
            <a:r>
              <a:rPr lang="en-US" dirty="0"/>
              <a:t>Master title style</a:t>
            </a:r>
          </a:p>
        </p:txBody>
      </p:sp>
      <p:sp>
        <p:nvSpPr>
          <p:cNvPr id="3" name="Content Placeholder 2"/>
          <p:cNvSpPr>
            <a:spLocks noGrp="1"/>
          </p:cNvSpPr>
          <p:nvPr>
            <p:ph sz="half" idx="1" hasCustomPrompt="1"/>
          </p:nvPr>
        </p:nvSpPr>
        <p:spPr>
          <a:xfrm>
            <a:off x="478333" y="843534"/>
            <a:ext cx="4028178" cy="3711756"/>
          </a:xfrm>
        </p:spPr>
        <p:txBody>
          <a:bodyPr/>
          <a:lstStyle>
            <a:lvl1pPr>
              <a:defRPr sz="2000" b="0" i="0">
                <a:latin typeface="+mn-lt"/>
                <a:cs typeface="Univers LT Std 45 Light"/>
              </a:defRPr>
            </a:lvl1pPr>
            <a:lvl2pPr>
              <a:defRPr sz="1800" b="0" i="0">
                <a:latin typeface="+mn-lt"/>
                <a:cs typeface="Univers LT Std 45 Light"/>
              </a:defRPr>
            </a:lvl2pPr>
            <a:lvl3pPr>
              <a:defRPr sz="1600" b="0" i="0">
                <a:latin typeface="+mn-lt"/>
                <a:cs typeface="Univers LT Std 45 Light"/>
              </a:defRPr>
            </a:lvl3pPr>
            <a:lvl4pPr>
              <a:defRPr sz="1400" b="0" i="0">
                <a:latin typeface="+mn-lt"/>
                <a:cs typeface="Univers LT Std 45 Light"/>
              </a:defRPr>
            </a:lvl4pPr>
            <a:lvl5pPr>
              <a:defRPr sz="1400" b="0" i="0">
                <a:latin typeface="+mn-lt"/>
                <a:cs typeface="Univers LT Std 45 Light"/>
              </a:defRPr>
            </a:lvl5pPr>
            <a:lvl6pPr>
              <a:defRPr sz="1800"/>
            </a:lvl6pPr>
            <a:lvl7pPr>
              <a:defRPr sz="1800"/>
            </a:lvl7pPr>
            <a:lvl8pPr>
              <a:defRPr sz="1800"/>
            </a:lvl8pPr>
            <a:lvl9pPr>
              <a:defRPr sz="18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843534"/>
            <a:ext cx="4038600" cy="3711756"/>
          </a:xfrm>
        </p:spPr>
        <p:txBody>
          <a:bodyPr/>
          <a:lstStyle>
            <a:lvl1pPr>
              <a:defRPr sz="2000" b="0" i="0">
                <a:latin typeface="+mn-lt"/>
                <a:cs typeface="Univers LT Std 45 Light"/>
              </a:defRPr>
            </a:lvl1pPr>
            <a:lvl2pPr>
              <a:defRPr sz="1800" b="0" i="0">
                <a:latin typeface="+mn-lt"/>
                <a:cs typeface="Univers LT Std 45 Light"/>
              </a:defRPr>
            </a:lvl2pPr>
            <a:lvl3pPr>
              <a:defRPr sz="1600" b="0" i="0">
                <a:latin typeface="+mn-lt"/>
                <a:cs typeface="Univers LT Std 45 Light"/>
              </a:defRPr>
            </a:lvl3pPr>
            <a:lvl4pPr>
              <a:defRPr sz="1400" b="0" i="0">
                <a:latin typeface="+mn-lt"/>
                <a:cs typeface="Univers LT Std 45 Light"/>
              </a:defRPr>
            </a:lvl4pPr>
            <a:lvl5pPr>
              <a:defRPr sz="1400" b="0" i="0">
                <a:latin typeface="+mn-lt"/>
                <a:cs typeface="Univers LT Std 45 Light"/>
              </a:defRPr>
            </a:lvl5pPr>
            <a:lvl6pPr>
              <a:defRPr sz="1800"/>
            </a:lvl6pPr>
            <a:lvl7pPr>
              <a:defRPr sz="1800"/>
            </a:lvl7pPr>
            <a:lvl8pPr>
              <a:defRPr sz="1800"/>
            </a:lvl8pPr>
            <a:lvl9pPr>
              <a:defRPr sz="18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051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6" y="201705"/>
            <a:ext cx="8170003" cy="522941"/>
          </a:xfrm>
        </p:spPr>
        <p:txBody>
          <a:bodyPr/>
          <a:lstStyle/>
          <a:p>
            <a:r>
              <a:rPr lang="en-US" dirty="0"/>
              <a:t>Master title style</a:t>
            </a:r>
          </a:p>
        </p:txBody>
      </p:sp>
      <p:sp>
        <p:nvSpPr>
          <p:cNvPr id="3" name="Content Placeholder 2"/>
          <p:cNvSpPr>
            <a:spLocks noGrp="1"/>
          </p:cNvSpPr>
          <p:nvPr>
            <p:ph idx="1" hasCustomPrompt="1"/>
          </p:nvPr>
        </p:nvSpPr>
        <p:spPr>
          <a:xfrm>
            <a:off x="478333" y="1312333"/>
            <a:ext cx="8165605" cy="3240461"/>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400" b="0" i="0">
                <a:latin typeface="+mn-lt"/>
                <a:cs typeface="Univers LT Std 45 Ligh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0" hasCustomPrompt="1"/>
          </p:nvPr>
        </p:nvSpPr>
        <p:spPr>
          <a:xfrm>
            <a:off x="471954" y="734483"/>
            <a:ext cx="8170863" cy="493713"/>
          </a:xfrm>
        </p:spPr>
        <p:txBody>
          <a:bodyPr anchor="t"/>
          <a:lstStyle>
            <a:lvl1pPr marL="0" indent="0">
              <a:buNone/>
              <a:defRPr>
                <a:solidFill>
                  <a:srgbClr val="7B7B7B"/>
                </a:solidFill>
              </a:defRPr>
            </a:lvl1pPr>
          </a:lstStyle>
          <a:p>
            <a:pPr lvl="0"/>
            <a:r>
              <a:rPr lang="en-US" dirty="0"/>
              <a:t>Subhead</a:t>
            </a:r>
          </a:p>
        </p:txBody>
      </p:sp>
    </p:spTree>
    <p:extLst>
      <p:ext uri="{BB962C8B-B14F-4D97-AF65-F5344CB8AC3E}">
        <p14:creationId xmlns:p14="http://schemas.microsoft.com/office/powerpoint/2010/main" val="167285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478333" y="1307353"/>
            <a:ext cx="4028178" cy="3247936"/>
          </a:xfrm>
        </p:spPr>
        <p:txBody>
          <a:bodyPr/>
          <a:lstStyle>
            <a:lvl1pPr>
              <a:defRPr sz="2000" b="0" i="0">
                <a:latin typeface="+mn-lt"/>
                <a:cs typeface="Univers LT Std 45 Light"/>
              </a:defRPr>
            </a:lvl1pPr>
            <a:lvl2pPr>
              <a:defRPr sz="1800" b="0" i="0">
                <a:latin typeface="+mn-lt"/>
                <a:cs typeface="Univers LT Std 45 Light"/>
              </a:defRPr>
            </a:lvl2pPr>
            <a:lvl3pPr>
              <a:defRPr sz="1600" b="0" i="0">
                <a:latin typeface="+mn-lt"/>
                <a:cs typeface="Univers LT Std 45 Light"/>
              </a:defRPr>
            </a:lvl3pPr>
            <a:lvl4pPr>
              <a:defRPr sz="1400" b="0" i="0">
                <a:latin typeface="+mn-lt"/>
                <a:cs typeface="Univers LT Std 45 Light"/>
              </a:defRPr>
            </a:lvl4pPr>
            <a:lvl5pPr>
              <a:defRPr sz="1400" b="0" i="0">
                <a:latin typeface="+mn-lt"/>
                <a:cs typeface="Univers LT Std 45 Light"/>
              </a:defRPr>
            </a:lvl5pPr>
            <a:lvl6pPr>
              <a:defRPr sz="1800"/>
            </a:lvl6pPr>
            <a:lvl7pPr>
              <a:defRPr sz="1800"/>
            </a:lvl7pPr>
            <a:lvl8pPr>
              <a:defRPr sz="1800"/>
            </a:lvl8pPr>
            <a:lvl9pPr>
              <a:defRPr sz="18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2" hasCustomPrompt="1"/>
          </p:nvPr>
        </p:nvSpPr>
        <p:spPr>
          <a:xfrm>
            <a:off x="4648200" y="1307353"/>
            <a:ext cx="4038600" cy="3247936"/>
          </a:xfrm>
        </p:spPr>
        <p:txBody>
          <a:bodyPr/>
          <a:lstStyle>
            <a:lvl1pPr>
              <a:defRPr sz="2000" b="0" i="0">
                <a:latin typeface="+mn-lt"/>
                <a:cs typeface="Univers LT Std 45 Light"/>
              </a:defRPr>
            </a:lvl1pPr>
            <a:lvl2pPr>
              <a:defRPr sz="1800" b="0" i="0">
                <a:latin typeface="+mn-lt"/>
                <a:cs typeface="Univers LT Std 45 Light"/>
              </a:defRPr>
            </a:lvl2pPr>
            <a:lvl3pPr>
              <a:defRPr sz="1600" b="0" i="0">
                <a:latin typeface="+mn-lt"/>
                <a:cs typeface="Univers LT Std 45 Light"/>
              </a:defRPr>
            </a:lvl3pPr>
            <a:lvl4pPr>
              <a:defRPr sz="1400" b="0" i="0">
                <a:latin typeface="+mn-lt"/>
                <a:cs typeface="Univers LT Std 45 Light"/>
              </a:defRPr>
            </a:lvl4pPr>
            <a:lvl5pPr>
              <a:defRPr sz="1400" b="0" i="0">
                <a:latin typeface="+mn-lt"/>
                <a:cs typeface="Univers LT Std 45 Light"/>
              </a:defRPr>
            </a:lvl5pPr>
            <a:lvl6pPr>
              <a:defRPr sz="1800"/>
            </a:lvl6pPr>
            <a:lvl7pPr>
              <a:defRPr sz="1800"/>
            </a:lvl7pPr>
            <a:lvl8pPr>
              <a:defRPr sz="1800"/>
            </a:lvl8pPr>
            <a:lvl9pPr>
              <a:defRPr sz="18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473936" y="201705"/>
            <a:ext cx="8170003" cy="522941"/>
          </a:xfrm>
        </p:spPr>
        <p:txBody>
          <a:bodyPr/>
          <a:lstStyle/>
          <a:p>
            <a:r>
              <a:rPr lang="en-US" dirty="0"/>
              <a:t>Master title style</a:t>
            </a:r>
          </a:p>
        </p:txBody>
      </p:sp>
      <p:sp>
        <p:nvSpPr>
          <p:cNvPr id="13" name="Text Placeholder 6"/>
          <p:cNvSpPr>
            <a:spLocks noGrp="1"/>
          </p:cNvSpPr>
          <p:nvPr>
            <p:ph type="body" sz="quarter" idx="10" hasCustomPrompt="1"/>
          </p:nvPr>
        </p:nvSpPr>
        <p:spPr>
          <a:xfrm>
            <a:off x="471954" y="734483"/>
            <a:ext cx="8170863" cy="493713"/>
          </a:xfrm>
        </p:spPr>
        <p:txBody>
          <a:bodyPr anchor="t"/>
          <a:lstStyle>
            <a:lvl1pPr marL="0" indent="0">
              <a:buNone/>
              <a:defRPr>
                <a:solidFill>
                  <a:srgbClr val="7B7B7B"/>
                </a:solidFill>
              </a:defRPr>
            </a:lvl1pPr>
          </a:lstStyle>
          <a:p>
            <a:pPr lvl="0"/>
            <a:r>
              <a:rPr lang="en-US" dirty="0"/>
              <a:t>Subhead</a:t>
            </a:r>
          </a:p>
        </p:txBody>
      </p:sp>
    </p:spTree>
    <p:extLst>
      <p:ext uri="{BB962C8B-B14F-4D97-AF65-F5344CB8AC3E}">
        <p14:creationId xmlns:p14="http://schemas.microsoft.com/office/powerpoint/2010/main" val="554565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4957763" y="2057012"/>
            <a:ext cx="2700338" cy="611033"/>
          </a:xfrm>
          <a:prstGeom prst="rect">
            <a:avLst/>
          </a:prstGeom>
        </p:spPr>
        <p:txBody>
          <a:bodyPr vert="horz" lIns="0" tIns="45717" rIns="0" bIns="45717"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dirty="0"/>
              <a:t>Before </a:t>
            </a:r>
            <a:r>
              <a:rPr lang="en-US"/>
              <a:t>you go,</a:t>
            </a:r>
          </a:p>
          <a:p>
            <a:r>
              <a:rPr lang="en-US"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51" y="271463"/>
            <a:ext cx="2424968" cy="4311054"/>
          </a:xfrm>
          <a:prstGeom prst="rect">
            <a:avLst/>
          </a:prstGeom>
        </p:spPr>
      </p:pic>
    </p:spTree>
    <p:extLst>
      <p:ext uri="{BB962C8B-B14F-4D97-AF65-F5344CB8AC3E}">
        <p14:creationId xmlns:p14="http://schemas.microsoft.com/office/powerpoint/2010/main" val="2315071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9919" cy="5158944"/>
          </a:xfrm>
          <a:prstGeom prst="rect">
            <a:avLst/>
          </a:prstGeom>
        </p:spPr>
      </p:pic>
    </p:spTree>
    <p:extLst>
      <p:ext uri="{BB962C8B-B14F-4D97-AF65-F5344CB8AC3E}">
        <p14:creationId xmlns:p14="http://schemas.microsoft.com/office/powerpoint/2010/main" val="1212345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73936" y="107122"/>
            <a:ext cx="8170003" cy="723069"/>
          </a:xfrm>
          <a:prstGeom prst="rect">
            <a:avLst/>
          </a:prstGeom>
        </p:spPr>
        <p:txBody>
          <a:bodyPr vert="horz" lIns="0" tIns="45717" rIns="0" bIns="45717" rtlCol="0" anchor="ctr">
            <a:noAutofit/>
          </a:bodyPr>
          <a:lstStyle/>
          <a:p>
            <a:r>
              <a:rPr lang="en-US" dirty="0"/>
              <a:t>Master title style</a:t>
            </a:r>
          </a:p>
        </p:txBody>
      </p:sp>
      <p:sp>
        <p:nvSpPr>
          <p:cNvPr id="3" name="Text Placeholder 2"/>
          <p:cNvSpPr>
            <a:spLocks noGrp="1"/>
          </p:cNvSpPr>
          <p:nvPr>
            <p:ph type="body" idx="1"/>
          </p:nvPr>
        </p:nvSpPr>
        <p:spPr>
          <a:xfrm>
            <a:off x="478334" y="841038"/>
            <a:ext cx="8165605" cy="3711756"/>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4" name="TextBox 3"/>
          <p:cNvSpPr txBox="1"/>
          <p:nvPr/>
        </p:nvSpPr>
        <p:spPr>
          <a:xfrm>
            <a:off x="4393908" y="4758164"/>
            <a:ext cx="356187" cy="20774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schemeClr val="bg1"/>
                </a:solidFill>
              </a:rPr>
              <a:pPr/>
              <a:t>‹#›</a:t>
            </a:fld>
            <a:endParaRPr lang="en-US" sz="1100" dirty="0">
              <a:solidFill>
                <a:schemeClr val="bg1"/>
              </a:solidFill>
            </a:endParaRPr>
          </a:p>
        </p:txBody>
      </p:sp>
      <p:sp>
        <p:nvSpPr>
          <p:cNvPr id="10" name="TextBox 9"/>
          <p:cNvSpPr txBox="1"/>
          <p:nvPr/>
        </p:nvSpPr>
        <p:spPr>
          <a:xfrm>
            <a:off x="350489" y="4748213"/>
            <a:ext cx="646484" cy="276999"/>
          </a:xfrm>
          <a:prstGeom prst="rect">
            <a:avLst/>
          </a:prstGeom>
          <a:noFill/>
        </p:spPr>
        <p:txBody>
          <a:bodyPr wrap="none" rtlCol="0">
            <a:noAutofit/>
          </a:bodyPr>
          <a:lstStyle/>
          <a:p>
            <a:r>
              <a:rPr lang="en-US" sz="1200" b="0" i="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794604837"/>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93" r:id="rId3"/>
    <p:sldLayoutId id="2147483725" r:id="rId4"/>
    <p:sldLayoutId id="2147483688" r:id="rId5"/>
    <p:sldLayoutId id="2147483700" r:id="rId6"/>
    <p:sldLayoutId id="2147483701" r:id="rId7"/>
    <p:sldLayoutId id="2147483689" r:id="rId8"/>
    <p:sldLayoutId id="2147483722" r:id="rId9"/>
    <p:sldLayoutId id="2147483724" r:id="rId10"/>
    <p:sldLayoutId id="2147483723" r:id="rId11"/>
  </p:sldLayoutIdLst>
  <p:txStyles>
    <p:title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000" b="0" i="0" kern="1200">
          <a:solidFill>
            <a:schemeClr val="bg2">
              <a:lumMod val="25000"/>
            </a:schemeClr>
          </a:solidFill>
          <a:latin typeface="+mn-lt"/>
          <a:ea typeface="+mn-ea"/>
          <a:cs typeface="Univers LT Std 45 Light"/>
        </a:defRPr>
      </a:lvl1pPr>
      <a:lvl2pPr marL="642640" indent="-186321" algn="l" defTabSz="457174" rtl="0" eaLnBrk="1" latinLnBrk="0" hangingPunct="1">
        <a:spcBef>
          <a:spcPct val="20000"/>
        </a:spcBef>
        <a:buClr>
          <a:schemeClr val="bg1">
            <a:lumMod val="50000"/>
          </a:schemeClr>
        </a:buClr>
        <a:buSzPct val="70000"/>
        <a:buFont typeface="Arial"/>
        <a:buChar char="•"/>
        <a:defRPr sz="1800" b="0" i="0" kern="1200">
          <a:solidFill>
            <a:schemeClr val="bg2">
              <a:lumMod val="25000"/>
            </a:schemeClr>
          </a:solidFill>
          <a:latin typeface="+mn-lt"/>
          <a:ea typeface="+mn-ea"/>
          <a:cs typeface="Univers LT Std 45 Light"/>
        </a:defRPr>
      </a:lvl2pPr>
      <a:lvl3pPr marL="1082224" indent="-167354" algn="l" defTabSz="457174" rtl="0" eaLnBrk="1" latinLnBrk="0" hangingPunct="1">
        <a:spcBef>
          <a:spcPct val="20000"/>
        </a:spcBef>
        <a:buClr>
          <a:schemeClr val="bg1">
            <a:lumMod val="50000"/>
          </a:schemeClr>
        </a:buClr>
        <a:buSzPct val="70000"/>
        <a:buFont typeface="Courier New"/>
        <a:buChar char="o"/>
        <a:defRPr sz="1600" b="0" i="0" kern="1200">
          <a:solidFill>
            <a:schemeClr val="bg2">
              <a:lumMod val="25000"/>
            </a:schemeClr>
          </a:solidFill>
          <a:latin typeface="+mn-lt"/>
          <a:ea typeface="+mn-ea"/>
          <a:cs typeface="Univers LT Std 45 Light"/>
        </a:defRPr>
      </a:lvl3pPr>
      <a:lvl4pPr marL="1600110" indent="-228587" algn="l" defTabSz="457174" rtl="0" eaLnBrk="1" latinLnBrk="0" hangingPunct="1">
        <a:spcBef>
          <a:spcPct val="20000"/>
        </a:spcBef>
        <a:buClr>
          <a:schemeClr val="bg1">
            <a:lumMod val="50000"/>
          </a:schemeClr>
        </a:buClr>
        <a:buSzPct val="70000"/>
        <a:buFont typeface="Arial"/>
        <a:buChar char="–"/>
        <a:defRPr sz="1300" b="0" i="0" kern="1200">
          <a:solidFill>
            <a:schemeClr val="bg2">
              <a:lumMod val="25000"/>
            </a:schemeClr>
          </a:solidFill>
          <a:latin typeface="+mn-lt"/>
          <a:ea typeface="+mn-ea"/>
          <a:cs typeface="Univers LT Std 45 Light"/>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12.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Theory%20of%20Operation.pptx"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65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453" y="107123"/>
            <a:ext cx="6313051" cy="723069"/>
          </a:xfrm>
        </p:spPr>
        <p:txBody>
          <a:bodyPr/>
          <a:lstStyle/>
          <a:p>
            <a:r>
              <a:rPr lang="en-US" dirty="0" smtClean="0"/>
              <a:t>Barriers to Entry</a:t>
            </a:r>
            <a:endParaRPr lang="en-US" dirty="0"/>
          </a:p>
        </p:txBody>
      </p:sp>
      <p:sp>
        <p:nvSpPr>
          <p:cNvPr id="3" name="Content Placeholder 2"/>
          <p:cNvSpPr>
            <a:spLocks noGrp="1"/>
          </p:cNvSpPr>
          <p:nvPr>
            <p:ph idx="1"/>
          </p:nvPr>
        </p:nvSpPr>
        <p:spPr>
          <a:xfrm>
            <a:off x="1501751" y="841038"/>
            <a:ext cx="6142850" cy="3586962"/>
          </a:xfrm>
        </p:spPr>
        <p:txBody>
          <a:bodyPr/>
          <a:lstStyle/>
          <a:p>
            <a:r>
              <a:rPr lang="en-US" dirty="0" smtClean="0"/>
              <a:t>Another tool to learn</a:t>
            </a:r>
          </a:p>
          <a:p>
            <a:pPr lvl="1"/>
            <a:r>
              <a:rPr lang="en-US" dirty="0" smtClean="0"/>
              <a:t>Installation and configuration</a:t>
            </a:r>
          </a:p>
          <a:p>
            <a:pPr lvl="1"/>
            <a:r>
              <a:rPr lang="en-US" dirty="0" smtClean="0"/>
              <a:t>Not specifically designed for G environments</a:t>
            </a:r>
          </a:p>
          <a:p>
            <a:r>
              <a:rPr lang="en-US" dirty="0" smtClean="0"/>
              <a:t>No direct integration with </a:t>
            </a:r>
            <a:r>
              <a:rPr lang="en-US" dirty="0" err="1" smtClean="0"/>
              <a:t>LabVIEW</a:t>
            </a:r>
            <a:endParaRPr lang="en-US" dirty="0" smtClean="0"/>
          </a:p>
          <a:p>
            <a:pPr lvl="1"/>
            <a:r>
              <a:rPr lang="en-US" dirty="0" smtClean="0"/>
              <a:t>No </a:t>
            </a:r>
            <a:r>
              <a:rPr lang="en-US" dirty="0" err="1" smtClean="0"/>
              <a:t>LabVIEW</a:t>
            </a:r>
            <a:r>
              <a:rPr lang="en-US" dirty="0" smtClean="0"/>
              <a:t> plug-in</a:t>
            </a:r>
          </a:p>
          <a:p>
            <a:pPr lvl="2"/>
            <a:r>
              <a:rPr lang="en-US" dirty="0" smtClean="0"/>
              <a:t>Batch implementation solutions are inflexible and fragile</a:t>
            </a:r>
          </a:p>
          <a:p>
            <a:pPr lvl="1"/>
            <a:r>
              <a:rPr lang="en-US" dirty="0" smtClean="0"/>
              <a:t>No </a:t>
            </a:r>
            <a:r>
              <a:rPr lang="en-US" dirty="0" err="1" smtClean="0"/>
              <a:t>LabVIEW</a:t>
            </a:r>
            <a:r>
              <a:rPr lang="en-US" dirty="0" smtClean="0"/>
              <a:t> API</a:t>
            </a:r>
          </a:p>
          <a:p>
            <a:pPr lvl="2"/>
            <a:r>
              <a:rPr lang="en-US" dirty="0" smtClean="0"/>
              <a:t>Users must manually configure their CI provider for each project</a:t>
            </a:r>
          </a:p>
        </p:txBody>
      </p:sp>
    </p:spTree>
    <p:extLst>
      <p:ext uri="{BB962C8B-B14F-4D97-AF65-F5344CB8AC3E}">
        <p14:creationId xmlns:p14="http://schemas.microsoft.com/office/powerpoint/2010/main" val="1435436509"/>
      </p:ext>
    </p:extLst>
  </p:cSld>
  <p:clrMapOvr>
    <a:masterClrMapping/>
  </p:clrMapOvr>
  <mc:AlternateContent xmlns:mc="http://schemas.openxmlformats.org/markup-compatibility/2006" xmlns:p14="http://schemas.microsoft.com/office/powerpoint/2010/main">
    <mc:Choice Requires="p14">
      <p:transition spd="slow" p14:dur="2000" advTm="98612"/>
    </mc:Choice>
    <mc:Fallback xmlns="">
      <p:transition spd="slow" advTm="98612"/>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Goal</a:t>
            </a:r>
            <a:endParaRPr lang="en-US" dirty="0"/>
          </a:p>
        </p:txBody>
      </p:sp>
      <p:sp>
        <p:nvSpPr>
          <p:cNvPr id="3" name="Content Placeholder 2"/>
          <p:cNvSpPr>
            <a:spLocks noGrp="1"/>
          </p:cNvSpPr>
          <p:nvPr>
            <p:ph idx="1"/>
          </p:nvPr>
        </p:nvSpPr>
        <p:spPr>
          <a:xfrm>
            <a:off x="1495272" y="830191"/>
            <a:ext cx="6130682" cy="3711756"/>
          </a:xfrm>
        </p:spPr>
        <p:txBody>
          <a:bodyPr/>
          <a:lstStyle/>
          <a:p>
            <a:r>
              <a:rPr lang="en-US" dirty="0" smtClean="0"/>
              <a:t>Lower the bar for </a:t>
            </a:r>
            <a:r>
              <a:rPr lang="en-US" dirty="0" err="1" smtClean="0"/>
              <a:t>LabVIEW</a:t>
            </a:r>
            <a:r>
              <a:rPr lang="en-US" dirty="0" smtClean="0"/>
              <a:t> developers to use Continuous Integration</a:t>
            </a:r>
          </a:p>
          <a:p>
            <a:pPr lvl="1"/>
            <a:r>
              <a:rPr lang="en-US" dirty="0" smtClean="0"/>
              <a:t>Better Build Tools</a:t>
            </a:r>
          </a:p>
          <a:p>
            <a:pPr lvl="1"/>
            <a:r>
              <a:rPr lang="en-US" dirty="0" smtClean="0"/>
              <a:t>Better Setup Experience</a:t>
            </a:r>
          </a:p>
          <a:p>
            <a:pPr lvl="1"/>
            <a:r>
              <a:rPr lang="en-US" dirty="0" smtClean="0"/>
              <a:t>Better way to interact with the CI Provider</a:t>
            </a:r>
          </a:p>
          <a:p>
            <a:pPr lvl="1"/>
            <a:r>
              <a:rPr lang="en-US" dirty="0" smtClean="0"/>
              <a:t>Better Error handling</a:t>
            </a:r>
          </a:p>
          <a:p>
            <a:r>
              <a:rPr lang="en-US" dirty="0" smtClean="0"/>
              <a:t>The problem is divided into two parts:</a:t>
            </a:r>
          </a:p>
          <a:p>
            <a:pPr lvl="1"/>
            <a:r>
              <a:rPr lang="en-US" dirty="0" smtClean="0"/>
              <a:t>Invoking LabVIEW operations from the CI Provider</a:t>
            </a:r>
          </a:p>
          <a:p>
            <a:pPr lvl="1"/>
            <a:r>
              <a:rPr lang="en-US" dirty="0" smtClean="0"/>
              <a:t>Configuring the CI Provider</a:t>
            </a:r>
            <a:endParaRPr lang="en-US" dirty="0"/>
          </a:p>
        </p:txBody>
      </p:sp>
    </p:spTree>
    <p:extLst>
      <p:ext uri="{BB962C8B-B14F-4D97-AF65-F5344CB8AC3E}">
        <p14:creationId xmlns:p14="http://schemas.microsoft.com/office/powerpoint/2010/main" val="2257054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5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5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5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5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453" y="107123"/>
            <a:ext cx="6313051" cy="723069"/>
          </a:xfrm>
        </p:spPr>
        <p:txBody>
          <a:bodyPr/>
          <a:lstStyle/>
          <a:p>
            <a:r>
              <a:rPr lang="en-US" dirty="0" smtClean="0"/>
              <a:t>Continuous Integration Tools</a:t>
            </a:r>
            <a:endParaRPr lang="en-US" dirty="0"/>
          </a:p>
        </p:txBody>
      </p:sp>
      <p:sp>
        <p:nvSpPr>
          <p:cNvPr id="3" name="Content Placeholder 2"/>
          <p:cNvSpPr>
            <a:spLocks noGrp="1"/>
          </p:cNvSpPr>
          <p:nvPr>
            <p:ph idx="1"/>
          </p:nvPr>
        </p:nvSpPr>
        <p:spPr>
          <a:xfrm>
            <a:off x="1501751" y="841038"/>
            <a:ext cx="6124204" cy="2341362"/>
          </a:xfrm>
        </p:spPr>
        <p:txBody>
          <a:bodyPr/>
          <a:lstStyle/>
          <a:p>
            <a:r>
              <a:rPr lang="en-US" dirty="0" smtClean="0"/>
              <a:t>Apache Continuum</a:t>
            </a:r>
          </a:p>
          <a:p>
            <a:r>
              <a:rPr lang="en-US" dirty="0" err="1" smtClean="0"/>
              <a:t>CruiseControl</a:t>
            </a:r>
            <a:endParaRPr lang="en-US" dirty="0" smtClean="0"/>
          </a:p>
          <a:p>
            <a:r>
              <a:rPr lang="en-US" dirty="0" smtClean="0"/>
              <a:t>Hudson</a:t>
            </a:r>
          </a:p>
          <a:p>
            <a:r>
              <a:rPr lang="en-US" dirty="0" smtClean="0"/>
              <a:t>Jenkins</a:t>
            </a:r>
            <a:endParaRPr lang="en-US" dirty="0"/>
          </a:p>
          <a:p>
            <a:r>
              <a:rPr lang="en-US" dirty="0" smtClean="0"/>
              <a:t>Travis CI</a:t>
            </a:r>
          </a:p>
          <a:p>
            <a:r>
              <a:rPr lang="en-US" dirty="0" smtClean="0"/>
              <a:t>And many more…</a:t>
            </a:r>
            <a:endParaRPr lang="en-US" dirty="0"/>
          </a:p>
        </p:txBody>
      </p:sp>
      <p:pic>
        <p:nvPicPr>
          <p:cNvPr id="5" name="Picture 2" descr="https://continuum.apache.org/images/continuum_logo_7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281" y="969707"/>
            <a:ext cx="1343025" cy="847725"/>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cruisecontrol.sourceforge.net/bann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791" y="2099865"/>
            <a:ext cx="1393031" cy="400050"/>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https://asset-3.java.net/attachments/images/project/hudson.png?20150626.29986a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1306" y="2782350"/>
            <a:ext cx="823510" cy="1098013"/>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https://wiki.jenkins-ci.org/download/attachments/2916393/logo.png?version=1&amp;modificationDate=1302753947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4814" y="876451"/>
            <a:ext cx="595115" cy="1098013"/>
          </a:xfrm>
          <a:prstGeom prst="rect">
            <a:avLst/>
          </a:prstGeom>
          <a:noFill/>
          <a:extLst>
            <a:ext uri="{909E8E84-426E-40dd-AFC4-6F175D3DCCD1}">
              <a14:hiddenFill xmlns="" xmlns:a14="http://schemas.microsoft.com/office/drawing/2010/main">
                <a:solidFill>
                  <a:srgbClr val="FFFFFF"/>
                </a:solidFill>
              </a14:hiddenFill>
            </a:ext>
          </a:extLst>
        </p:spPr>
      </p:pic>
      <p:pic>
        <p:nvPicPr>
          <p:cNvPr id="2056" name="Picture 8" descr="http://img.stackshare.io/service/460/7d9825fd0e38f5e05831d226afc41d9c.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630" y="2084388"/>
            <a:ext cx="823510" cy="109801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30624902"/>
      </p:ext>
    </p:extLst>
  </p:cSld>
  <p:clrMapOvr>
    <a:masterClrMapping/>
  </p:clrMapOvr>
  <mc:AlternateContent xmlns:mc="http://schemas.openxmlformats.org/markup-compatibility/2006" xmlns:p14="http://schemas.microsoft.com/office/powerpoint/2010/main">
    <mc:Choice Requires="p14">
      <p:transition spd="slow" p14:dur="2000" advTm="39869"/>
    </mc:Choice>
    <mc:Fallback xmlns="">
      <p:transition spd="slow" advTm="3986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453" y="107123"/>
            <a:ext cx="6313051" cy="723069"/>
          </a:xfrm>
        </p:spPr>
        <p:txBody>
          <a:bodyPr/>
          <a:lstStyle/>
          <a:p>
            <a:r>
              <a:rPr lang="en-US" dirty="0" smtClean="0"/>
              <a:t>Implementing CI with Jenkins</a:t>
            </a:r>
            <a:endParaRPr lang="en-US" dirty="0"/>
          </a:p>
        </p:txBody>
      </p:sp>
      <p:sp>
        <p:nvSpPr>
          <p:cNvPr id="3" name="Content Placeholder 2"/>
          <p:cNvSpPr>
            <a:spLocks noGrp="1"/>
          </p:cNvSpPr>
          <p:nvPr>
            <p:ph idx="1"/>
          </p:nvPr>
        </p:nvSpPr>
        <p:spPr>
          <a:xfrm>
            <a:off x="1501751" y="841039"/>
            <a:ext cx="4058450" cy="2658721"/>
          </a:xfrm>
        </p:spPr>
        <p:txBody>
          <a:bodyPr/>
          <a:lstStyle/>
          <a:p>
            <a:r>
              <a:rPr lang="en-US" dirty="0" smtClean="0"/>
              <a:t>Automate build &amp; test process with Jenkins</a:t>
            </a:r>
          </a:p>
          <a:p>
            <a:endParaRPr lang="en-US" dirty="0" smtClean="0"/>
          </a:p>
          <a:p>
            <a:r>
              <a:rPr lang="en-US" dirty="0" smtClean="0"/>
              <a:t>Feature Highlights:</a:t>
            </a:r>
          </a:p>
          <a:p>
            <a:pPr lvl="1"/>
            <a:r>
              <a:rPr lang="en-US" dirty="0" smtClean="0"/>
              <a:t>Open Source </a:t>
            </a:r>
          </a:p>
          <a:p>
            <a:pPr lvl="1"/>
            <a:r>
              <a:rPr lang="en-US" dirty="0" smtClean="0"/>
              <a:t>Web-Based GUI</a:t>
            </a:r>
          </a:p>
          <a:p>
            <a:pPr lvl="1"/>
            <a:r>
              <a:rPr lang="en-US" dirty="0" smtClean="0"/>
              <a:t>Simple Job Configuration</a:t>
            </a:r>
          </a:p>
          <a:p>
            <a:pPr lvl="1"/>
            <a:r>
              <a:rPr lang="en-US" dirty="0" smtClean="0"/>
              <a:t>Multiple Build Executors</a:t>
            </a:r>
          </a:p>
          <a:p>
            <a:pPr lvl="1"/>
            <a:r>
              <a:rPr lang="en-US" dirty="0" smtClean="0"/>
              <a:t>Extensible through plug-ins</a:t>
            </a:r>
          </a:p>
        </p:txBody>
      </p:sp>
      <p:pic>
        <p:nvPicPr>
          <p:cNvPr id="6" name="Picture 8" descr="https://wiki.jenkins-ci.org/download/attachments/2916393/logo.png?version=1&amp;modificationDate=1302753947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4079" y="1182983"/>
            <a:ext cx="1070344" cy="1974832"/>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67412078"/>
      </p:ext>
    </p:extLst>
  </p:cSld>
  <p:clrMapOvr>
    <a:masterClrMapping/>
  </p:clrMapOvr>
  <mc:AlternateContent xmlns:mc="http://schemas.openxmlformats.org/markup-compatibility/2006" xmlns:p14="http://schemas.microsoft.com/office/powerpoint/2010/main">
    <mc:Choice Requires="p14">
      <p:transition spd="slow" p14:dur="2000" advTm="113670"/>
    </mc:Choice>
    <mc:Fallback xmlns="">
      <p:transition spd="slow" advTm="1136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a:t>Jenkins </a:t>
            </a:r>
            <a:r>
              <a:rPr lang="en-US" dirty="0" smtClean="0"/>
              <a:t>Job </a:t>
            </a:r>
            <a:r>
              <a:rPr lang="en-US" dirty="0"/>
              <a:t>– The basic unit of work in Jenkins.  This is also known as a project</a:t>
            </a:r>
          </a:p>
          <a:p>
            <a:r>
              <a:rPr lang="en-US" dirty="0" smtClean="0"/>
              <a:t>Workspace – The working directory for a Jenkins job.</a:t>
            </a:r>
          </a:p>
          <a:p>
            <a:r>
              <a:rPr lang="en-US" dirty="0" smtClean="0"/>
              <a:t>Source Code Poll – Jenkins has the ability to poll Source code control for events such as Commits.  </a:t>
            </a:r>
          </a:p>
          <a:p>
            <a:r>
              <a:rPr lang="en-US" dirty="0" smtClean="0"/>
              <a:t>Artifacts – Files that are generated and associated with a specific build</a:t>
            </a:r>
          </a:p>
          <a:p>
            <a:r>
              <a:rPr lang="en-US" dirty="0" smtClean="0"/>
              <a:t>Executor – a thread a single job can run in. If you want to run parallel builds, then you need to have multiple executors or multiple nodes. </a:t>
            </a:r>
          </a:p>
          <a:p>
            <a:r>
              <a:rPr lang="en-US" dirty="0" smtClean="0"/>
              <a:t>CI Project – a collection of Jenkins jobs</a:t>
            </a:r>
          </a:p>
          <a:p>
            <a:endParaRPr lang="en-US" dirty="0"/>
          </a:p>
        </p:txBody>
      </p:sp>
    </p:spTree>
    <p:extLst>
      <p:ext uri="{BB962C8B-B14F-4D97-AF65-F5344CB8AC3E}">
        <p14:creationId xmlns:p14="http://schemas.microsoft.com/office/powerpoint/2010/main" val="24137547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LabVIEW from Jenkins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91466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 Workflow</a:t>
            </a:r>
            <a:endParaRPr lang="en-US" dirty="0"/>
          </a:p>
        </p:txBody>
      </p:sp>
      <p:pic>
        <p:nvPicPr>
          <p:cNvPr id="6" name="Picture 5"/>
          <p:cNvPicPr>
            <a:picLocks noChangeAspect="1"/>
          </p:cNvPicPr>
          <p:nvPr/>
        </p:nvPicPr>
        <p:blipFill>
          <a:blip r:embed="rId3"/>
          <a:stretch>
            <a:fillRect/>
          </a:stretch>
        </p:blipFill>
        <p:spPr>
          <a:xfrm>
            <a:off x="1300800" y="1862724"/>
            <a:ext cx="6700201" cy="865939"/>
          </a:xfrm>
          <a:prstGeom prst="rect">
            <a:avLst/>
          </a:prstGeom>
        </p:spPr>
      </p:pic>
      <p:pic>
        <p:nvPicPr>
          <p:cNvPr id="4" name="Picture 2" descr="Jenkins logo with title.svg"/>
          <p:cNvPicPr>
            <a:picLocks noChangeAspect="1" noChangeArrowheads="1"/>
          </p:cNvPicPr>
          <p:nvPr/>
        </p:nvPicPr>
        <p:blipFill>
          <a:blip r:embed="rId4"/>
          <a:srcRect/>
          <a:stretch>
            <a:fillRect/>
          </a:stretch>
        </p:blipFill>
        <p:spPr bwMode="auto">
          <a:xfrm>
            <a:off x="1498452" y="3936206"/>
            <a:ext cx="1796653" cy="577994"/>
          </a:xfrm>
          <a:prstGeom prst="rect">
            <a:avLst/>
          </a:prstGeom>
          <a:noFill/>
        </p:spPr>
      </p:pic>
    </p:spTree>
    <p:extLst>
      <p:ext uri="{BB962C8B-B14F-4D97-AF65-F5344CB8AC3E}">
        <p14:creationId xmlns:p14="http://schemas.microsoft.com/office/powerpoint/2010/main" val="752685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LabVIEW Build Workflow</a:t>
            </a:r>
            <a:endParaRPr lang="en-US" dirty="0"/>
          </a:p>
        </p:txBody>
      </p:sp>
      <p:graphicFrame>
        <p:nvGraphicFramePr>
          <p:cNvPr id="4" name="Content Placeholder 3"/>
          <p:cNvGraphicFramePr>
            <a:graphicFrameLocks noGrp="1"/>
          </p:cNvGraphicFramePr>
          <p:nvPr>
            <p:ph idx="1"/>
            <p:extLst/>
          </p:nvPr>
        </p:nvGraphicFramePr>
        <p:xfrm>
          <a:off x="1495425" y="840582"/>
          <a:ext cx="6130529" cy="3712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6338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 – </a:t>
            </a:r>
            <a:r>
              <a:rPr lang="en-US" dirty="0" err="1" smtClean="0"/>
              <a:t>LabVIEW</a:t>
            </a:r>
            <a:r>
              <a:rPr lang="en-US" dirty="0" smtClean="0"/>
              <a:t> Interaction</a:t>
            </a:r>
            <a:endParaRPr lang="en-US" dirty="0"/>
          </a:p>
        </p:txBody>
      </p:sp>
      <p:pic>
        <p:nvPicPr>
          <p:cNvPr id="4" name="Picture 2" descr="Jenkins logo with title.svg"/>
          <p:cNvPicPr>
            <a:picLocks noChangeAspect="1" noChangeArrowheads="1"/>
          </p:cNvPicPr>
          <p:nvPr/>
        </p:nvPicPr>
        <p:blipFill>
          <a:blip r:embed="rId3"/>
          <a:srcRect/>
          <a:stretch>
            <a:fillRect/>
          </a:stretch>
        </p:blipFill>
        <p:spPr bwMode="auto">
          <a:xfrm>
            <a:off x="1397439" y="977476"/>
            <a:ext cx="1796653" cy="577994"/>
          </a:xfrm>
          <a:prstGeom prst="rect">
            <a:avLst/>
          </a:prstGeom>
          <a:noFill/>
        </p:spPr>
      </p:pic>
      <p:cxnSp>
        <p:nvCxnSpPr>
          <p:cNvPr id="5" name="Straight Arrow Connector 4"/>
          <p:cNvCxnSpPr/>
          <p:nvPr/>
        </p:nvCxnSpPr>
        <p:spPr>
          <a:xfrm>
            <a:off x="3264254" y="1399985"/>
            <a:ext cx="880248" cy="4762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119951" y="1645344"/>
            <a:ext cx="600036" cy="300082"/>
          </a:xfrm>
          <a:prstGeom prst="rect">
            <a:avLst/>
          </a:prstGeom>
          <a:noFill/>
        </p:spPr>
        <p:txBody>
          <a:bodyPr wrap="none" rtlCol="0">
            <a:spAutoFit/>
          </a:bodyPr>
          <a:lstStyle/>
          <a:p>
            <a:r>
              <a:rPr lang="en-US" sz="1350" dirty="0"/>
              <a:t>HTTP</a:t>
            </a:r>
          </a:p>
        </p:txBody>
      </p:sp>
      <p:pic>
        <p:nvPicPr>
          <p:cNvPr id="7" name="Picture 6"/>
          <p:cNvPicPr>
            <a:picLocks noChangeAspect="1"/>
          </p:cNvPicPr>
          <p:nvPr/>
        </p:nvPicPr>
        <p:blipFill>
          <a:blip r:embed="rId4"/>
          <a:stretch>
            <a:fillRect/>
          </a:stretch>
        </p:blipFill>
        <p:spPr>
          <a:xfrm>
            <a:off x="3972968" y="2026824"/>
            <a:ext cx="3333750" cy="1628775"/>
          </a:xfrm>
          <a:prstGeom prst="rect">
            <a:avLst/>
          </a:prstGeom>
        </p:spPr>
      </p:pic>
      <p:pic>
        <p:nvPicPr>
          <p:cNvPr id="11" name="Picture 10"/>
          <p:cNvPicPr>
            <a:picLocks noChangeAspect="1"/>
          </p:cNvPicPr>
          <p:nvPr/>
        </p:nvPicPr>
        <p:blipFill>
          <a:blip r:embed="rId5"/>
          <a:stretch>
            <a:fillRect/>
          </a:stretch>
        </p:blipFill>
        <p:spPr>
          <a:xfrm>
            <a:off x="4636711" y="3954596"/>
            <a:ext cx="2211987" cy="550539"/>
          </a:xfrm>
          <a:prstGeom prst="rect">
            <a:avLst/>
          </a:prstGeom>
        </p:spPr>
      </p:pic>
      <p:cxnSp>
        <p:nvCxnSpPr>
          <p:cNvPr id="13" name="Straight Arrow Connector 12"/>
          <p:cNvCxnSpPr/>
          <p:nvPr/>
        </p:nvCxnSpPr>
        <p:spPr>
          <a:xfrm>
            <a:off x="5616393" y="3723671"/>
            <a:ext cx="0" cy="202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3047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LabVIEW</a:t>
            </a:r>
            <a:r>
              <a:rPr lang="en-US" dirty="0" smtClean="0"/>
              <a:t> CI Web Service</a:t>
            </a:r>
            <a:endParaRPr lang="en-US" dirty="0"/>
          </a:p>
        </p:txBody>
      </p:sp>
      <p:pic>
        <p:nvPicPr>
          <p:cNvPr id="7" name="Content Placeholder 6" descr="CI Web Service Class Diagram.png"/>
          <p:cNvPicPr>
            <a:picLocks noGrp="1" noChangeAspect="1"/>
          </p:cNvPicPr>
          <p:nvPr>
            <p:ph idx="1"/>
          </p:nvPr>
        </p:nvPicPr>
        <p:blipFill>
          <a:blip r:embed="rId3"/>
          <a:stretch>
            <a:fillRect/>
          </a:stretch>
        </p:blipFill>
        <p:spPr>
          <a:xfrm>
            <a:off x="2963360" y="938822"/>
            <a:ext cx="4900613" cy="3400425"/>
          </a:xfrm>
        </p:spPr>
      </p:pic>
      <p:pic>
        <p:nvPicPr>
          <p:cNvPr id="2" name="Picture 1" descr="jenkins_80_1_0 - Co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404" y="1005917"/>
            <a:ext cx="762000" cy="762000"/>
          </a:xfrm>
          <a:prstGeom prst="rect">
            <a:avLst/>
          </a:prstGeom>
        </p:spPr>
      </p:pic>
      <p:sp>
        <p:nvSpPr>
          <p:cNvPr id="3" name="TextBox 2"/>
          <p:cNvSpPr txBox="1"/>
          <p:nvPr/>
        </p:nvSpPr>
        <p:spPr>
          <a:xfrm>
            <a:off x="1343539" y="1696049"/>
            <a:ext cx="767903" cy="300082"/>
          </a:xfrm>
          <a:prstGeom prst="rect">
            <a:avLst/>
          </a:prstGeom>
          <a:noFill/>
        </p:spPr>
        <p:txBody>
          <a:bodyPr wrap="none" rtlCol="0">
            <a:spAutoFit/>
          </a:bodyPr>
          <a:lstStyle/>
          <a:p>
            <a:r>
              <a:rPr lang="en-US" sz="1350" dirty="0"/>
              <a:t>Jenkins</a:t>
            </a:r>
          </a:p>
        </p:txBody>
      </p:sp>
      <p:cxnSp>
        <p:nvCxnSpPr>
          <p:cNvPr id="6" name="Straight Arrow Connector 5"/>
          <p:cNvCxnSpPr/>
          <p:nvPr/>
        </p:nvCxnSpPr>
        <p:spPr>
          <a:xfrm>
            <a:off x="1951097" y="1385552"/>
            <a:ext cx="1181294" cy="13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2831346" y="764941"/>
            <a:ext cx="28861" cy="388243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5029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045" y="730754"/>
            <a:ext cx="6787910" cy="3681991"/>
          </a:xfrm>
          <a:prstGeom prst="rect">
            <a:avLst/>
          </a:prstGeom>
        </p:spPr>
      </p:pic>
    </p:spTree>
    <p:extLst>
      <p:ext uri="{BB962C8B-B14F-4D97-AF65-F5344CB8AC3E}">
        <p14:creationId xmlns:p14="http://schemas.microsoft.com/office/powerpoint/2010/main" val="1015426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Job</a:t>
            </a:r>
            <a:endParaRPr lang="en-US" dirty="0"/>
          </a:p>
        </p:txBody>
      </p:sp>
      <p:pic>
        <p:nvPicPr>
          <p:cNvPr id="5" name="Content Placeholder 4" descr="The Job.png"/>
          <p:cNvPicPr>
            <a:picLocks noGrp="1" noChangeAspect="1"/>
          </p:cNvPicPr>
          <p:nvPr>
            <p:ph idx="1"/>
          </p:nvPr>
        </p:nvPicPr>
        <p:blipFill>
          <a:blip r:embed="rId3"/>
          <a:stretch>
            <a:fillRect/>
          </a:stretch>
        </p:blipFill>
        <p:spPr>
          <a:xfrm>
            <a:off x="3181945" y="306798"/>
            <a:ext cx="3316826" cy="4090180"/>
          </a:xfrm>
        </p:spPr>
      </p:pic>
      <p:cxnSp>
        <p:nvCxnSpPr>
          <p:cNvPr id="8" name="Straight Arrow Connector 7"/>
          <p:cNvCxnSpPr/>
          <p:nvPr/>
        </p:nvCxnSpPr>
        <p:spPr>
          <a:xfrm>
            <a:off x="3649436" y="1714500"/>
            <a:ext cx="661307"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547257" y="4155622"/>
            <a:ext cx="661307"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955721" y="3126922"/>
            <a:ext cx="661307"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974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1755322" y="2899458"/>
            <a:ext cx="6002610" cy="1517420"/>
          </a:xfrm>
          <a:prstGeom prst="line">
            <a:avLst/>
          </a:prstGeom>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759529" y="1820635"/>
            <a:ext cx="1453243" cy="440872"/>
          </a:xfrm>
          <a:prstGeom prst="round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350" dirty="0"/>
              <a:t>CI Mediator</a:t>
            </a:r>
          </a:p>
        </p:txBody>
      </p:sp>
      <p:sp>
        <p:nvSpPr>
          <p:cNvPr id="2" name="Title 1"/>
          <p:cNvSpPr>
            <a:spLocks noGrp="1"/>
          </p:cNvSpPr>
          <p:nvPr>
            <p:ph type="title"/>
          </p:nvPr>
        </p:nvSpPr>
        <p:spPr/>
        <p:txBody>
          <a:bodyPr/>
          <a:lstStyle/>
          <a:p>
            <a:r>
              <a:rPr lang="en-US" dirty="0" smtClean="0"/>
              <a:t>Job Sequence</a:t>
            </a:r>
            <a:endParaRPr lang="en-US" dirty="0"/>
          </a:p>
        </p:txBody>
      </p:sp>
      <p:sp>
        <p:nvSpPr>
          <p:cNvPr id="4" name="Rounded Rectangle 3"/>
          <p:cNvSpPr/>
          <p:nvPr/>
        </p:nvSpPr>
        <p:spPr>
          <a:xfrm>
            <a:off x="1779815" y="1020535"/>
            <a:ext cx="1453243" cy="440872"/>
          </a:xfrm>
          <a:prstGeom prst="round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err="1"/>
              <a:t>LabVIEW</a:t>
            </a:r>
            <a:r>
              <a:rPr lang="en-US" sz="1350" dirty="0"/>
              <a:t> CI Web Service</a:t>
            </a:r>
          </a:p>
        </p:txBody>
      </p:sp>
      <p:pic>
        <p:nvPicPr>
          <p:cNvPr id="6" name="Picture 5" descr="gear_source.png"/>
          <p:cNvPicPr/>
          <p:nvPr/>
        </p:nvPicPr>
        <p:blipFill>
          <a:blip r:embed="rId3" cstate="print"/>
          <a:stretch>
            <a:fillRect/>
          </a:stretch>
        </p:blipFill>
        <p:spPr>
          <a:xfrm>
            <a:off x="2807705" y="1878404"/>
            <a:ext cx="335547" cy="334541"/>
          </a:xfrm>
          <a:prstGeom prst="rect">
            <a:avLst/>
          </a:prstGeom>
        </p:spPr>
      </p:pic>
      <p:sp>
        <p:nvSpPr>
          <p:cNvPr id="8" name="Rounded Rectangle 7"/>
          <p:cNvSpPr/>
          <p:nvPr/>
        </p:nvSpPr>
        <p:spPr>
          <a:xfrm>
            <a:off x="3820886" y="2645228"/>
            <a:ext cx="1567542" cy="440872"/>
          </a:xfrm>
          <a:prstGeom prst="round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350" dirty="0"/>
              <a:t>Jobber Proxy</a:t>
            </a:r>
          </a:p>
        </p:txBody>
      </p:sp>
      <p:pic>
        <p:nvPicPr>
          <p:cNvPr id="9" name="Picture 8" descr="gear_source.png"/>
          <p:cNvPicPr/>
          <p:nvPr/>
        </p:nvPicPr>
        <p:blipFill>
          <a:blip r:embed="rId3" cstate="print"/>
          <a:stretch>
            <a:fillRect/>
          </a:stretch>
        </p:blipFill>
        <p:spPr>
          <a:xfrm>
            <a:off x="3869062" y="2702997"/>
            <a:ext cx="335547" cy="334541"/>
          </a:xfrm>
          <a:prstGeom prst="rect">
            <a:avLst/>
          </a:prstGeom>
        </p:spPr>
      </p:pic>
      <p:sp>
        <p:nvSpPr>
          <p:cNvPr id="10" name="Rounded Rectangle 9"/>
          <p:cNvSpPr/>
          <p:nvPr/>
        </p:nvSpPr>
        <p:spPr>
          <a:xfrm>
            <a:off x="5551714" y="3976006"/>
            <a:ext cx="1453243" cy="440872"/>
          </a:xfrm>
          <a:prstGeom prst="round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350" dirty="0"/>
              <a:t>Jobber</a:t>
            </a:r>
          </a:p>
        </p:txBody>
      </p:sp>
      <p:pic>
        <p:nvPicPr>
          <p:cNvPr id="11" name="Picture 10" descr="gear_source.png"/>
          <p:cNvPicPr/>
          <p:nvPr/>
        </p:nvPicPr>
        <p:blipFill>
          <a:blip r:embed="rId3" cstate="print"/>
          <a:stretch>
            <a:fillRect/>
          </a:stretch>
        </p:blipFill>
        <p:spPr>
          <a:xfrm>
            <a:off x="5599889" y="4033775"/>
            <a:ext cx="335547" cy="334541"/>
          </a:xfrm>
          <a:prstGeom prst="rect">
            <a:avLst/>
          </a:prstGeom>
        </p:spPr>
      </p:pic>
      <p:cxnSp>
        <p:nvCxnSpPr>
          <p:cNvPr id="13" name="Straight Arrow Connector 12"/>
          <p:cNvCxnSpPr>
            <a:stCxn id="4" idx="2"/>
            <a:endCxn id="7" idx="0"/>
          </p:cNvCxnSpPr>
          <p:nvPr/>
        </p:nvCxnSpPr>
        <p:spPr>
          <a:xfrm>
            <a:off x="2506436" y="1461407"/>
            <a:ext cx="979715" cy="35922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2"/>
            <a:endCxn id="8" idx="0"/>
          </p:cNvCxnSpPr>
          <p:nvPr/>
        </p:nvCxnSpPr>
        <p:spPr>
          <a:xfrm>
            <a:off x="3486151" y="2261507"/>
            <a:ext cx="1118507" cy="38372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2"/>
            <a:endCxn id="10" idx="0"/>
          </p:cNvCxnSpPr>
          <p:nvPr/>
        </p:nvCxnSpPr>
        <p:spPr>
          <a:xfrm>
            <a:off x="4604658" y="3086099"/>
            <a:ext cx="1673678" cy="88990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Cloud 23"/>
          <p:cNvSpPr/>
          <p:nvPr/>
        </p:nvSpPr>
        <p:spPr>
          <a:xfrm>
            <a:off x="5021036" y="3159579"/>
            <a:ext cx="816428" cy="685800"/>
          </a:xfrm>
          <a:prstGeom prst="cloud">
            <a:avLst/>
          </a:prstGeom>
          <a:solidFill>
            <a:schemeClr val="bg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PFM</a:t>
            </a:r>
          </a:p>
        </p:txBody>
      </p:sp>
      <p:sp>
        <p:nvSpPr>
          <p:cNvPr id="27" name="TextBox 26"/>
          <p:cNvSpPr txBox="1"/>
          <p:nvPr/>
        </p:nvSpPr>
        <p:spPr>
          <a:xfrm>
            <a:off x="5935437" y="3413246"/>
            <a:ext cx="1787541" cy="300082"/>
          </a:xfrm>
          <a:prstGeom prst="rect">
            <a:avLst/>
          </a:prstGeom>
          <a:noFill/>
        </p:spPr>
        <p:txBody>
          <a:bodyPr wrap="none" rtlCol="0">
            <a:spAutoFit/>
          </a:bodyPr>
          <a:lstStyle/>
          <a:p>
            <a:r>
              <a:rPr lang="en-US" sz="1350" dirty="0"/>
              <a:t>(Pure </a:t>
            </a:r>
            <a:r>
              <a:rPr lang="en-US" sz="1350" dirty="0" err="1"/>
              <a:t>Freakin</a:t>
            </a:r>
            <a:r>
              <a:rPr lang="en-US" sz="1350" dirty="0"/>
              <a:t>’ Magic)</a:t>
            </a:r>
          </a:p>
        </p:txBody>
      </p:sp>
      <p:pic>
        <p:nvPicPr>
          <p:cNvPr id="1026" name="Picture 2"/>
          <p:cNvPicPr>
            <a:picLocks noChangeAspect="1" noChangeArrowheads="1"/>
          </p:cNvPicPr>
          <p:nvPr/>
        </p:nvPicPr>
        <p:blipFill>
          <a:blip r:embed="rId4"/>
          <a:srcRect/>
          <a:stretch>
            <a:fillRect/>
          </a:stretch>
        </p:blipFill>
        <p:spPr bwMode="auto">
          <a:xfrm>
            <a:off x="1755322" y="1510393"/>
            <a:ext cx="342900" cy="342900"/>
          </a:xfrm>
          <a:prstGeom prst="rect">
            <a:avLst/>
          </a:prstGeom>
          <a:noFill/>
          <a:ln w="9525">
            <a:noFill/>
            <a:miter lim="800000"/>
            <a:headEnd/>
            <a:tailEnd/>
          </a:ln>
        </p:spPr>
      </p:pic>
      <p:pic>
        <p:nvPicPr>
          <p:cNvPr id="1027" name="Picture 3"/>
          <p:cNvPicPr>
            <a:picLocks noChangeAspect="1" noChangeArrowheads="1"/>
          </p:cNvPicPr>
          <p:nvPr/>
        </p:nvPicPr>
        <p:blipFill>
          <a:blip r:embed="rId5"/>
          <a:srcRect/>
          <a:stretch>
            <a:fillRect/>
          </a:stretch>
        </p:blipFill>
        <p:spPr bwMode="auto">
          <a:xfrm>
            <a:off x="1474164" y="1495596"/>
            <a:ext cx="648551" cy="1122663"/>
          </a:xfrm>
          <a:prstGeom prst="rect">
            <a:avLst/>
          </a:prstGeom>
          <a:noFill/>
          <a:ln w="9525">
            <a:noFill/>
            <a:miter lim="800000"/>
            <a:headEnd/>
            <a:tailEnd/>
          </a:ln>
        </p:spPr>
      </p:pic>
      <p:sp>
        <p:nvSpPr>
          <p:cNvPr id="14" name="TextBox 13"/>
          <p:cNvSpPr txBox="1"/>
          <p:nvPr/>
        </p:nvSpPr>
        <p:spPr>
          <a:xfrm>
            <a:off x="1498452" y="3567206"/>
            <a:ext cx="1854739" cy="300082"/>
          </a:xfrm>
          <a:prstGeom prst="rect">
            <a:avLst/>
          </a:prstGeom>
          <a:noFill/>
        </p:spPr>
        <p:txBody>
          <a:bodyPr wrap="none" rtlCol="0">
            <a:spAutoFit/>
          </a:bodyPr>
          <a:lstStyle/>
          <a:p>
            <a:r>
              <a:rPr lang="en-US" sz="1350" dirty="0"/>
              <a:t>CI Service Executable</a:t>
            </a:r>
          </a:p>
        </p:txBody>
      </p:sp>
      <p:sp>
        <p:nvSpPr>
          <p:cNvPr id="15" name="TextBox 14"/>
          <p:cNvSpPr txBox="1"/>
          <p:nvPr/>
        </p:nvSpPr>
        <p:spPr>
          <a:xfrm>
            <a:off x="3307023" y="4217890"/>
            <a:ext cx="1969349" cy="507831"/>
          </a:xfrm>
          <a:prstGeom prst="rect">
            <a:avLst/>
          </a:prstGeom>
          <a:noFill/>
        </p:spPr>
        <p:txBody>
          <a:bodyPr wrap="square" rtlCol="0">
            <a:spAutoFit/>
          </a:bodyPr>
          <a:lstStyle/>
          <a:p>
            <a:pPr algn="ctr"/>
            <a:r>
              <a:rPr lang="en-US" sz="1350" dirty="0"/>
              <a:t>LabVIEW Development Environment</a:t>
            </a:r>
          </a:p>
        </p:txBody>
      </p:sp>
    </p:spTree>
    <p:extLst>
      <p:ext uri="{BB962C8B-B14F-4D97-AF65-F5344CB8AC3E}">
        <p14:creationId xmlns:p14="http://schemas.microsoft.com/office/powerpoint/2010/main" val="4166006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27"/>
                                        </p:tgtEl>
                                      </p:cBhvr>
                                    </p:animEffect>
                                    <p:set>
                                      <p:cBhvr>
                                        <p:cTn id="23" dur="1" fill="hold">
                                          <p:stCondLst>
                                            <p:cond delay="499"/>
                                          </p:stCondLst>
                                        </p:cTn>
                                        <p:tgtEl>
                                          <p:spTgt spid="102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path" presetSubtype="0" accel="50000" decel="50000" fill="hold" nodeType="clickEffect">
                                  <p:stCondLst>
                                    <p:cond delay="0"/>
                                  </p:stCondLst>
                                  <p:childTnLst>
                                    <p:animMotion origin="layout" path="M 0.01059 0.01597 L 0.10711 0.10162 " pathEditMode="relative" rAng="0" ptsTypes="AA">
                                      <p:cBhvr>
                                        <p:cTn id="30" dur="2000" fill="hold"/>
                                        <p:tgtEl>
                                          <p:spTgt spid="1026"/>
                                        </p:tgtEl>
                                        <p:attrNameLst>
                                          <p:attrName>ppt_x</p:attrName>
                                          <p:attrName>ppt_y</p:attrName>
                                        </p:attrNameLst>
                                      </p:cBhvr>
                                      <p:rCtr x="4800" y="4300"/>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childTnLst>
                                </p:cTn>
                              </p:par>
                            </p:childTnLst>
                          </p:cTn>
                        </p:par>
                        <p:par>
                          <p:cTn id="42" fill="hold">
                            <p:stCondLst>
                              <p:cond delay="1000"/>
                            </p:stCondLst>
                            <p:childTnLst>
                              <p:par>
                                <p:cTn id="43" presetID="49" presetClass="path" presetSubtype="0" accel="50000" decel="50000" fill="hold" nodeType="afterEffect">
                                  <p:stCondLst>
                                    <p:cond delay="0"/>
                                  </p:stCondLst>
                                  <p:childTnLst>
                                    <p:animMotion origin="layout" path="M 0.10711 0.10162 L 0.25243 0.23496 " pathEditMode="relative" rAng="0" ptsTypes="AA">
                                      <p:cBhvr>
                                        <p:cTn id="44" dur="2000" fill="hold"/>
                                        <p:tgtEl>
                                          <p:spTgt spid="1026"/>
                                        </p:tgtEl>
                                        <p:attrNameLst>
                                          <p:attrName>ppt_x</p:attrName>
                                          <p:attrName>ppt_y</p:attrName>
                                        </p:attrNameLst>
                                      </p:cBhvr>
                                      <p:rCtr x="7300" y="6700"/>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50"/>
                                        <p:tgtEl>
                                          <p:spTgt spid="15"/>
                                        </p:tgtEl>
                                      </p:cBhvr>
                                    </p:animEffect>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25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500"/>
                            </p:stCondLst>
                            <p:childTnLst>
                              <p:par>
                                <p:cTn id="68" presetID="49" presetClass="path" presetSubtype="0" accel="50000" decel="50000" fill="hold" nodeType="afterEffect">
                                  <p:stCondLst>
                                    <p:cond delay="0"/>
                                  </p:stCondLst>
                                  <p:childTnLst>
                                    <p:animMotion origin="layout" path="M 0.25243 0.23496 L 0.51319 0.49375 " pathEditMode="relative" rAng="0" ptsTypes="AA">
                                      <p:cBhvr>
                                        <p:cTn id="69" dur="2000" fill="hold"/>
                                        <p:tgtEl>
                                          <p:spTgt spid="1026"/>
                                        </p:tgtEl>
                                        <p:attrNameLst>
                                          <p:attrName>ppt_x</p:attrName>
                                          <p:attrName>ppt_y</p:attrName>
                                        </p:attrNameLst>
                                      </p:cBhvr>
                                      <p:rCtr x="13000" y="12900"/>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24" grpId="0" animBg="1"/>
      <p:bldP spid="27"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Jobber:  Actor Core</a:t>
            </a:r>
            <a:endParaRPr lang="en-US" dirty="0"/>
          </a:p>
        </p:txBody>
      </p:sp>
      <p:pic>
        <p:nvPicPr>
          <p:cNvPr id="5123" name="Picture 3"/>
          <p:cNvPicPr>
            <a:picLocks noChangeAspect="1" noChangeArrowheads="1"/>
          </p:cNvPicPr>
          <p:nvPr/>
        </p:nvPicPr>
        <p:blipFill>
          <a:blip r:embed="rId3"/>
          <a:srcRect/>
          <a:stretch>
            <a:fillRect/>
          </a:stretch>
        </p:blipFill>
        <p:spPr bwMode="auto">
          <a:xfrm>
            <a:off x="1648616" y="1069522"/>
            <a:ext cx="6116864" cy="3143250"/>
          </a:xfrm>
          <a:prstGeom prst="rect">
            <a:avLst/>
          </a:prstGeom>
          <a:noFill/>
          <a:ln w="9525">
            <a:noFill/>
            <a:miter lim="800000"/>
            <a:headEnd/>
            <a:tailEnd/>
          </a:ln>
        </p:spPr>
      </p:pic>
    </p:spTree>
    <p:extLst>
      <p:ext uri="{BB962C8B-B14F-4D97-AF65-F5344CB8AC3E}">
        <p14:creationId xmlns:p14="http://schemas.microsoft.com/office/powerpoint/2010/main" val="1794695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19476" y="1579492"/>
            <a:ext cx="6642323" cy="2556741"/>
          </a:xfrm>
          <a:prstGeom prst="rect">
            <a:avLst/>
          </a:prstGeom>
        </p:spPr>
      </p:pic>
      <p:sp>
        <p:nvSpPr>
          <p:cNvPr id="2" name="Title 1"/>
          <p:cNvSpPr>
            <a:spLocks noGrp="1"/>
          </p:cNvSpPr>
          <p:nvPr>
            <p:ph type="title"/>
          </p:nvPr>
        </p:nvSpPr>
        <p:spPr/>
        <p:txBody>
          <a:bodyPr/>
          <a:lstStyle/>
          <a:p>
            <a:r>
              <a:rPr lang="en-US" dirty="0" smtClean="0"/>
              <a:t>The Job:  Do This.vi</a:t>
            </a:r>
            <a:endParaRPr lang="en-US" dirty="0"/>
          </a:p>
        </p:txBody>
      </p:sp>
      <p:pic>
        <p:nvPicPr>
          <p:cNvPr id="6" name="Picture 3"/>
          <p:cNvPicPr>
            <a:picLocks noChangeAspect="1" noChangeArrowheads="1"/>
          </p:cNvPicPr>
          <p:nvPr/>
        </p:nvPicPr>
        <p:blipFill>
          <a:blip r:embed="rId4"/>
          <a:srcRect/>
          <a:stretch>
            <a:fillRect/>
          </a:stretch>
        </p:blipFill>
        <p:spPr bwMode="auto">
          <a:xfrm>
            <a:off x="6896781" y="703906"/>
            <a:ext cx="679677" cy="838634"/>
          </a:xfrm>
          <a:prstGeom prst="rect">
            <a:avLst/>
          </a:prstGeom>
          <a:noFill/>
          <a:ln w="9525">
            <a:noFill/>
            <a:miter lim="800000"/>
            <a:headEnd/>
            <a:tailEnd/>
          </a:ln>
        </p:spPr>
      </p:pic>
      <p:pic>
        <p:nvPicPr>
          <p:cNvPr id="7" name="Picture 3"/>
          <p:cNvPicPr>
            <a:picLocks noChangeAspect="1" noChangeArrowheads="1"/>
          </p:cNvPicPr>
          <p:nvPr/>
        </p:nvPicPr>
        <p:blipFill>
          <a:blip r:embed="rId5"/>
          <a:srcRect/>
          <a:stretch>
            <a:fillRect/>
          </a:stretch>
        </p:blipFill>
        <p:spPr bwMode="auto">
          <a:xfrm>
            <a:off x="1302715" y="2744733"/>
            <a:ext cx="648551" cy="1122663"/>
          </a:xfrm>
          <a:prstGeom prst="rect">
            <a:avLst/>
          </a:prstGeom>
          <a:noFill/>
          <a:ln w="9525">
            <a:noFill/>
            <a:miter lim="800000"/>
            <a:headEnd/>
            <a:tailEnd/>
          </a:ln>
        </p:spPr>
      </p:pic>
    </p:spTree>
    <p:extLst>
      <p:ext uri="{BB962C8B-B14F-4D97-AF65-F5344CB8AC3E}">
        <p14:creationId xmlns:p14="http://schemas.microsoft.com/office/powerpoint/2010/main" val="379056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flipV="1">
            <a:off x="1755322" y="2899458"/>
            <a:ext cx="6002610" cy="1517420"/>
          </a:xfrm>
          <a:prstGeom prst="line">
            <a:avLst/>
          </a:prstGeom>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759529" y="1820635"/>
            <a:ext cx="1453243" cy="440872"/>
          </a:xfrm>
          <a:prstGeom prst="round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350" dirty="0"/>
              <a:t>CI Mediator</a:t>
            </a:r>
          </a:p>
        </p:txBody>
      </p:sp>
      <p:sp>
        <p:nvSpPr>
          <p:cNvPr id="2" name="Title 1"/>
          <p:cNvSpPr>
            <a:spLocks noGrp="1"/>
          </p:cNvSpPr>
          <p:nvPr>
            <p:ph type="title"/>
          </p:nvPr>
        </p:nvSpPr>
        <p:spPr/>
        <p:txBody>
          <a:bodyPr/>
          <a:lstStyle/>
          <a:p>
            <a:r>
              <a:rPr lang="en-US" dirty="0" smtClean="0"/>
              <a:t>Job Sequence</a:t>
            </a:r>
            <a:endParaRPr lang="en-US" dirty="0"/>
          </a:p>
        </p:txBody>
      </p:sp>
      <p:sp>
        <p:nvSpPr>
          <p:cNvPr id="4" name="Rounded Rectangle 3"/>
          <p:cNvSpPr/>
          <p:nvPr/>
        </p:nvSpPr>
        <p:spPr>
          <a:xfrm>
            <a:off x="1779815" y="1020535"/>
            <a:ext cx="1453243" cy="440872"/>
          </a:xfrm>
          <a:prstGeom prst="round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err="1"/>
              <a:t>LabVIEW</a:t>
            </a:r>
            <a:r>
              <a:rPr lang="en-US" sz="1350" dirty="0"/>
              <a:t> CI Web Service</a:t>
            </a:r>
          </a:p>
        </p:txBody>
      </p:sp>
      <p:pic>
        <p:nvPicPr>
          <p:cNvPr id="6" name="Picture 5" descr="gear_source.png"/>
          <p:cNvPicPr/>
          <p:nvPr/>
        </p:nvPicPr>
        <p:blipFill>
          <a:blip r:embed="rId3" cstate="print"/>
          <a:stretch>
            <a:fillRect/>
          </a:stretch>
        </p:blipFill>
        <p:spPr>
          <a:xfrm>
            <a:off x="2807705" y="1878404"/>
            <a:ext cx="335547" cy="334541"/>
          </a:xfrm>
          <a:prstGeom prst="rect">
            <a:avLst/>
          </a:prstGeom>
        </p:spPr>
      </p:pic>
      <p:sp>
        <p:nvSpPr>
          <p:cNvPr id="8" name="Rounded Rectangle 7"/>
          <p:cNvSpPr/>
          <p:nvPr/>
        </p:nvSpPr>
        <p:spPr>
          <a:xfrm>
            <a:off x="3820886" y="2645228"/>
            <a:ext cx="1567542" cy="440872"/>
          </a:xfrm>
          <a:prstGeom prst="round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350" dirty="0"/>
              <a:t>Jobber Proxy</a:t>
            </a:r>
          </a:p>
        </p:txBody>
      </p:sp>
      <p:pic>
        <p:nvPicPr>
          <p:cNvPr id="9" name="Picture 8" descr="gear_source.png"/>
          <p:cNvPicPr/>
          <p:nvPr/>
        </p:nvPicPr>
        <p:blipFill>
          <a:blip r:embed="rId3" cstate="print"/>
          <a:stretch>
            <a:fillRect/>
          </a:stretch>
        </p:blipFill>
        <p:spPr>
          <a:xfrm>
            <a:off x="3869062" y="2702997"/>
            <a:ext cx="335547" cy="334541"/>
          </a:xfrm>
          <a:prstGeom prst="rect">
            <a:avLst/>
          </a:prstGeom>
        </p:spPr>
      </p:pic>
      <p:sp>
        <p:nvSpPr>
          <p:cNvPr id="10" name="Rounded Rectangle 9"/>
          <p:cNvSpPr/>
          <p:nvPr/>
        </p:nvSpPr>
        <p:spPr>
          <a:xfrm>
            <a:off x="5551714" y="3976006"/>
            <a:ext cx="1453243" cy="440872"/>
          </a:xfrm>
          <a:prstGeom prst="round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350" dirty="0"/>
              <a:t>Jobber</a:t>
            </a:r>
          </a:p>
        </p:txBody>
      </p:sp>
      <p:pic>
        <p:nvPicPr>
          <p:cNvPr id="11" name="Picture 10" descr="gear_source.png"/>
          <p:cNvPicPr/>
          <p:nvPr/>
        </p:nvPicPr>
        <p:blipFill>
          <a:blip r:embed="rId3" cstate="print"/>
          <a:stretch>
            <a:fillRect/>
          </a:stretch>
        </p:blipFill>
        <p:spPr>
          <a:xfrm>
            <a:off x="5599889" y="4033775"/>
            <a:ext cx="335547" cy="334541"/>
          </a:xfrm>
          <a:prstGeom prst="rect">
            <a:avLst/>
          </a:prstGeom>
        </p:spPr>
      </p:pic>
      <p:cxnSp>
        <p:nvCxnSpPr>
          <p:cNvPr id="13" name="Straight Arrow Connector 12"/>
          <p:cNvCxnSpPr>
            <a:stCxn id="4" idx="2"/>
            <a:endCxn id="7" idx="0"/>
          </p:cNvCxnSpPr>
          <p:nvPr/>
        </p:nvCxnSpPr>
        <p:spPr>
          <a:xfrm>
            <a:off x="2506436" y="1461407"/>
            <a:ext cx="979715" cy="35922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2"/>
            <a:endCxn id="8" idx="0"/>
          </p:cNvCxnSpPr>
          <p:nvPr/>
        </p:nvCxnSpPr>
        <p:spPr>
          <a:xfrm>
            <a:off x="3486151" y="2261507"/>
            <a:ext cx="1118507" cy="38372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8" idx="2"/>
            <a:endCxn id="10" idx="0"/>
          </p:cNvCxnSpPr>
          <p:nvPr/>
        </p:nvCxnSpPr>
        <p:spPr>
          <a:xfrm>
            <a:off x="4604658" y="3086099"/>
            <a:ext cx="1673678" cy="88990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Cloud 23"/>
          <p:cNvSpPr/>
          <p:nvPr/>
        </p:nvSpPr>
        <p:spPr>
          <a:xfrm>
            <a:off x="5021036" y="3159579"/>
            <a:ext cx="816428" cy="685800"/>
          </a:xfrm>
          <a:prstGeom prst="cloud">
            <a:avLst/>
          </a:prstGeom>
          <a:solidFill>
            <a:schemeClr val="bg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pic>
        <p:nvPicPr>
          <p:cNvPr id="2050" name="Picture 2"/>
          <p:cNvPicPr>
            <a:picLocks noChangeAspect="1" noChangeArrowheads="1"/>
          </p:cNvPicPr>
          <p:nvPr/>
        </p:nvPicPr>
        <p:blipFill>
          <a:blip r:embed="rId4"/>
          <a:srcRect/>
          <a:stretch>
            <a:fillRect/>
          </a:stretch>
        </p:blipFill>
        <p:spPr bwMode="auto">
          <a:xfrm>
            <a:off x="7029449" y="3990807"/>
            <a:ext cx="800100" cy="378619"/>
          </a:xfrm>
          <a:prstGeom prst="rect">
            <a:avLst/>
          </a:prstGeom>
          <a:noFill/>
          <a:ln w="9525">
            <a:noFill/>
            <a:miter lim="800000"/>
            <a:headEnd/>
            <a:tailEnd/>
          </a:ln>
        </p:spPr>
      </p:pic>
      <p:pic>
        <p:nvPicPr>
          <p:cNvPr id="16" name="Picture 2"/>
          <p:cNvPicPr>
            <a:picLocks noChangeAspect="1" noChangeArrowheads="1"/>
          </p:cNvPicPr>
          <p:nvPr/>
        </p:nvPicPr>
        <p:blipFill>
          <a:blip r:embed="rId5"/>
          <a:srcRect/>
          <a:stretch>
            <a:fillRect/>
          </a:stretch>
        </p:blipFill>
        <p:spPr bwMode="auto">
          <a:xfrm>
            <a:off x="7070272" y="4016828"/>
            <a:ext cx="342900" cy="342900"/>
          </a:xfrm>
          <a:prstGeom prst="rect">
            <a:avLst/>
          </a:prstGeom>
          <a:noFill/>
          <a:ln w="9525">
            <a:noFill/>
            <a:miter lim="800000"/>
            <a:headEnd/>
            <a:tailEnd/>
          </a:ln>
        </p:spPr>
      </p:pic>
      <p:pic>
        <p:nvPicPr>
          <p:cNvPr id="17" name="Picture 2"/>
          <p:cNvPicPr>
            <a:picLocks noChangeAspect="1" noChangeArrowheads="1"/>
          </p:cNvPicPr>
          <p:nvPr/>
        </p:nvPicPr>
        <p:blipFill>
          <a:blip r:embed="rId5"/>
          <a:srcRect/>
          <a:stretch>
            <a:fillRect/>
          </a:stretch>
        </p:blipFill>
        <p:spPr bwMode="auto">
          <a:xfrm>
            <a:off x="4245428" y="1861457"/>
            <a:ext cx="342900" cy="342900"/>
          </a:xfrm>
          <a:prstGeom prst="rect">
            <a:avLst/>
          </a:prstGeom>
          <a:noFill/>
          <a:ln w="9525">
            <a:noFill/>
            <a:miter lim="800000"/>
            <a:headEnd/>
            <a:tailEnd/>
          </a:ln>
        </p:spPr>
      </p:pic>
      <p:pic>
        <p:nvPicPr>
          <p:cNvPr id="2051" name="Picture 3"/>
          <p:cNvPicPr>
            <a:picLocks noChangeAspect="1" noChangeArrowheads="1"/>
          </p:cNvPicPr>
          <p:nvPr/>
        </p:nvPicPr>
        <p:blipFill>
          <a:blip r:embed="rId6"/>
          <a:srcRect/>
          <a:stretch>
            <a:fillRect/>
          </a:stretch>
        </p:blipFill>
        <p:spPr bwMode="auto">
          <a:xfrm>
            <a:off x="3263674" y="826370"/>
            <a:ext cx="679677" cy="838634"/>
          </a:xfrm>
          <a:prstGeom prst="rect">
            <a:avLst/>
          </a:prstGeom>
          <a:noFill/>
          <a:ln w="9525">
            <a:noFill/>
            <a:miter lim="800000"/>
            <a:headEnd/>
            <a:tailEnd/>
          </a:ln>
        </p:spPr>
      </p:pic>
      <p:sp>
        <p:nvSpPr>
          <p:cNvPr id="22" name="TextBox 21"/>
          <p:cNvSpPr txBox="1"/>
          <p:nvPr/>
        </p:nvSpPr>
        <p:spPr>
          <a:xfrm>
            <a:off x="1498452" y="3567206"/>
            <a:ext cx="1854739" cy="300082"/>
          </a:xfrm>
          <a:prstGeom prst="rect">
            <a:avLst/>
          </a:prstGeom>
          <a:noFill/>
        </p:spPr>
        <p:txBody>
          <a:bodyPr wrap="none" rtlCol="0">
            <a:spAutoFit/>
          </a:bodyPr>
          <a:lstStyle/>
          <a:p>
            <a:r>
              <a:rPr lang="en-US" sz="1350" dirty="0"/>
              <a:t>CI Service Executable</a:t>
            </a:r>
          </a:p>
        </p:txBody>
      </p:sp>
      <p:sp>
        <p:nvSpPr>
          <p:cNvPr id="23" name="TextBox 22"/>
          <p:cNvSpPr txBox="1"/>
          <p:nvPr/>
        </p:nvSpPr>
        <p:spPr>
          <a:xfrm>
            <a:off x="3307023" y="4217890"/>
            <a:ext cx="1969349" cy="507831"/>
          </a:xfrm>
          <a:prstGeom prst="rect">
            <a:avLst/>
          </a:prstGeom>
          <a:noFill/>
        </p:spPr>
        <p:txBody>
          <a:bodyPr wrap="square" rtlCol="0">
            <a:spAutoFit/>
          </a:bodyPr>
          <a:lstStyle/>
          <a:p>
            <a:pPr algn="ctr"/>
            <a:r>
              <a:rPr lang="en-US" sz="1350" dirty="0"/>
              <a:t>LabVIEW Development Environment</a:t>
            </a:r>
          </a:p>
        </p:txBody>
      </p:sp>
    </p:spTree>
    <p:extLst>
      <p:ext uri="{BB962C8B-B14F-4D97-AF65-F5344CB8AC3E}">
        <p14:creationId xmlns:p14="http://schemas.microsoft.com/office/powerpoint/2010/main" val="1902722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nodeType="clickEffect">
                                  <p:stCondLst>
                                    <p:cond delay="0"/>
                                  </p:stCondLst>
                                  <p:childTnLst>
                                    <p:animMotion origin="layout" path="M 3.33333E-6 -1.48148E-6 L -0.24045 -0.25231 " pathEditMode="relative" rAng="0" ptsTypes="AA">
                                      <p:cBhvr>
                                        <p:cTn id="14" dur="2000" fill="hold"/>
                                        <p:tgtEl>
                                          <p:spTgt spid="2050"/>
                                        </p:tgtEl>
                                        <p:attrNameLst>
                                          <p:attrName>ppt_x</p:attrName>
                                          <p:attrName>ppt_y</p:attrName>
                                        </p:attrNameLst>
                                      </p:cBhvr>
                                      <p:rCtr x="-12000" y="-1260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4"/>
                                        </p:tgtEl>
                                      </p:cBhvr>
                                    </p:animEffect>
                                    <p:set>
                                      <p:cBhvr>
                                        <p:cTn id="28" dur="1" fill="hold">
                                          <p:stCondLst>
                                            <p:cond delay="499"/>
                                          </p:stCondLst>
                                        </p:cTn>
                                        <p:tgtEl>
                                          <p:spTgt spid="2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250"/>
                                        <p:tgtEl>
                                          <p:spTgt spid="20"/>
                                        </p:tgtEl>
                                      </p:cBhvr>
                                    </p:animEffect>
                                    <p:set>
                                      <p:cBhvr>
                                        <p:cTn id="33" dur="1" fill="hold">
                                          <p:stCondLst>
                                            <p:cond delay="249"/>
                                          </p:stCondLst>
                                        </p:cTn>
                                        <p:tgtEl>
                                          <p:spTgt spid="20"/>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250"/>
                                        <p:tgtEl>
                                          <p:spTgt spid="23"/>
                                        </p:tgtEl>
                                      </p:cBhvr>
                                    </p:animEffect>
                                    <p:set>
                                      <p:cBhvr>
                                        <p:cTn id="36" dur="1" fill="hold">
                                          <p:stCondLst>
                                            <p:cond delay="249"/>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6" presetClass="path" presetSubtype="0" accel="50000" decel="50000" fill="hold" nodeType="clickEffect">
                                  <p:stCondLst>
                                    <p:cond delay="0"/>
                                  </p:stCondLst>
                                  <p:childTnLst>
                                    <p:animMotion origin="layout" path="M -0.24045 -0.25231 L -0.41216 -0.41713 " pathEditMode="relative" rAng="0" ptsTypes="AA">
                                      <p:cBhvr>
                                        <p:cTn id="40" dur="2000" fill="hold"/>
                                        <p:tgtEl>
                                          <p:spTgt spid="2050"/>
                                        </p:tgtEl>
                                        <p:attrNameLst>
                                          <p:attrName>ppt_x</p:attrName>
                                          <p:attrName>ppt_y</p:attrName>
                                        </p:attrNameLst>
                                      </p:cBhvr>
                                      <p:rCtr x="-8600" y="-8200"/>
                                    </p:animMotion>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8"/>
                                        </p:tgtEl>
                                      </p:cBhvr>
                                    </p:animEffect>
                                    <p:set>
                                      <p:cBhvr>
                                        <p:cTn id="51" dur="1" fill="hold">
                                          <p:stCondLst>
                                            <p:cond delay="499"/>
                                          </p:stCondLst>
                                        </p:cTn>
                                        <p:tgtEl>
                                          <p:spTgt spid="1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2050"/>
                                        </p:tgtEl>
                                      </p:cBhvr>
                                    </p:animEffect>
                                    <p:set>
                                      <p:cBhvr>
                                        <p:cTn id="56" dur="1" fill="hold">
                                          <p:stCondLst>
                                            <p:cond delay="499"/>
                                          </p:stCondLst>
                                        </p:cTn>
                                        <p:tgtEl>
                                          <p:spTgt spid="2050"/>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56" presetClass="path" presetSubtype="0" accel="50000" decel="50000" fill="hold" nodeType="clickEffect">
                                  <p:stCondLst>
                                    <p:cond delay="0"/>
                                  </p:stCondLst>
                                  <p:childTnLst>
                                    <p:animMotion origin="layout" path="M -3.88889E-6 -1.85185E-6 L -0.14774 -0.15069 " pathEditMode="relative" rAng="0" ptsTypes="AA">
                                      <p:cBhvr>
                                        <p:cTn id="62" dur="2000" fill="hold"/>
                                        <p:tgtEl>
                                          <p:spTgt spid="17"/>
                                        </p:tgtEl>
                                        <p:attrNameLst>
                                          <p:attrName>ppt_x</p:attrName>
                                          <p:attrName>ppt_y</p:attrName>
                                        </p:attrNameLst>
                                      </p:cBhvr>
                                      <p:rCtr x="-7400" y="-7500"/>
                                    </p:animMotion>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7"/>
                                        </p:tgtEl>
                                      </p:cBhvr>
                                    </p:animEffect>
                                    <p:set>
                                      <p:cBhvr>
                                        <p:cTn id="67" dur="1" fill="hold">
                                          <p:stCondLst>
                                            <p:cond delay="499"/>
                                          </p:stCondLst>
                                        </p:cTn>
                                        <p:tgtEl>
                                          <p:spTgt spid="17"/>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051"/>
                                        </p:tgtEl>
                                        <p:attrNameLst>
                                          <p:attrName>style.visibility</p:attrName>
                                        </p:attrNameLst>
                                      </p:cBhvr>
                                      <p:to>
                                        <p:strVal val="visible"/>
                                      </p:to>
                                    </p:set>
                                    <p:animEffect transition="in" filter="fade">
                                      <p:cBhvr>
                                        <p:cTn id="70"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4"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Capability (New Job Types)</a:t>
            </a:r>
            <a:endParaRPr lang="en-US" dirty="0"/>
          </a:p>
        </p:txBody>
      </p:sp>
      <p:pic>
        <p:nvPicPr>
          <p:cNvPr id="4" name="Content Placeholder 4" descr="The Job.png"/>
          <p:cNvPicPr>
            <a:picLocks noGrp="1" noChangeAspect="1"/>
          </p:cNvPicPr>
          <p:nvPr>
            <p:ph idx="1"/>
          </p:nvPr>
        </p:nvPicPr>
        <p:blipFill>
          <a:blip r:embed="rId2"/>
          <a:stretch>
            <a:fillRect/>
          </a:stretch>
        </p:blipFill>
        <p:spPr>
          <a:xfrm>
            <a:off x="4643353" y="984435"/>
            <a:ext cx="2337113" cy="2882036"/>
          </a:xfrm>
        </p:spPr>
      </p:pic>
      <p:pic>
        <p:nvPicPr>
          <p:cNvPr id="6146" name="Picture 2"/>
          <p:cNvPicPr>
            <a:picLocks noChangeAspect="1" noChangeArrowheads="1"/>
          </p:cNvPicPr>
          <p:nvPr/>
        </p:nvPicPr>
        <p:blipFill>
          <a:blip r:embed="rId3"/>
          <a:srcRect/>
          <a:stretch>
            <a:fillRect/>
          </a:stretch>
        </p:blipFill>
        <p:spPr bwMode="auto">
          <a:xfrm>
            <a:off x="1485900" y="937363"/>
            <a:ext cx="2428312" cy="3234587"/>
          </a:xfrm>
          <a:prstGeom prst="rect">
            <a:avLst/>
          </a:prstGeom>
          <a:noFill/>
          <a:ln w="9525">
            <a:noFill/>
            <a:miter lim="800000"/>
            <a:headEnd/>
            <a:tailEnd/>
          </a:ln>
        </p:spPr>
      </p:pic>
      <p:cxnSp>
        <p:nvCxnSpPr>
          <p:cNvPr id="6" name="Straight Arrow Connector 5"/>
          <p:cNvCxnSpPr/>
          <p:nvPr/>
        </p:nvCxnSpPr>
        <p:spPr>
          <a:xfrm flipH="1">
            <a:off x="2971801" y="3592286"/>
            <a:ext cx="514349" cy="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139293" y="3690257"/>
            <a:ext cx="514349" cy="1"/>
          </a:xfrm>
          <a:prstGeom prst="straightConnector1">
            <a:avLst/>
          </a:prstGeom>
          <a:ln w="38100">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5094514" y="3608614"/>
            <a:ext cx="514349" cy="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907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Job Types</a:t>
            </a:r>
            <a:endParaRPr lang="en-US" dirty="0"/>
          </a:p>
        </p:txBody>
      </p:sp>
      <p:pic>
        <p:nvPicPr>
          <p:cNvPr id="6146" name="Picture 2"/>
          <p:cNvPicPr>
            <a:picLocks noChangeAspect="1" noChangeArrowheads="1"/>
          </p:cNvPicPr>
          <p:nvPr/>
        </p:nvPicPr>
        <p:blipFill>
          <a:blip r:embed="rId2"/>
          <a:srcRect/>
          <a:stretch>
            <a:fillRect/>
          </a:stretch>
        </p:blipFill>
        <p:spPr bwMode="auto">
          <a:xfrm>
            <a:off x="1485900" y="937363"/>
            <a:ext cx="2428312" cy="3234587"/>
          </a:xfrm>
          <a:prstGeom prst="rect">
            <a:avLst/>
          </a:prstGeom>
          <a:noFill/>
          <a:ln w="9525">
            <a:noFill/>
            <a:miter lim="800000"/>
            <a:headEnd/>
            <a:tailEnd/>
          </a:ln>
        </p:spPr>
      </p:pic>
      <p:cxnSp>
        <p:nvCxnSpPr>
          <p:cNvPr id="6" name="Straight Arrow Connector 5"/>
          <p:cNvCxnSpPr/>
          <p:nvPr/>
        </p:nvCxnSpPr>
        <p:spPr>
          <a:xfrm flipH="1">
            <a:off x="3894365" y="3265714"/>
            <a:ext cx="514349" cy="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7171" name="Picture 3"/>
          <p:cNvPicPr>
            <a:picLocks noChangeAspect="1" noChangeArrowheads="1"/>
          </p:cNvPicPr>
          <p:nvPr/>
        </p:nvPicPr>
        <p:blipFill>
          <a:blip r:embed="rId3"/>
          <a:srcRect/>
          <a:stretch>
            <a:fillRect/>
          </a:stretch>
        </p:blipFill>
        <p:spPr bwMode="auto">
          <a:xfrm>
            <a:off x="4178074" y="1258321"/>
            <a:ext cx="3348602" cy="1248116"/>
          </a:xfrm>
          <a:prstGeom prst="rect">
            <a:avLst/>
          </a:prstGeom>
          <a:noFill/>
          <a:ln w="9525">
            <a:noFill/>
            <a:miter lim="800000"/>
            <a:headEnd/>
            <a:tailEnd/>
          </a:ln>
        </p:spPr>
      </p:pic>
      <p:sp>
        <p:nvSpPr>
          <p:cNvPr id="7" name="TextBox 6"/>
          <p:cNvSpPr txBox="1"/>
          <p:nvPr/>
        </p:nvSpPr>
        <p:spPr>
          <a:xfrm>
            <a:off x="5151665" y="2375808"/>
            <a:ext cx="800219" cy="230832"/>
          </a:xfrm>
          <a:prstGeom prst="rect">
            <a:avLst/>
          </a:prstGeom>
          <a:noFill/>
        </p:spPr>
        <p:txBody>
          <a:bodyPr wrap="none" rtlCol="0">
            <a:spAutoFit/>
          </a:bodyPr>
          <a:lstStyle/>
          <a:p>
            <a:r>
              <a:rPr lang="en-US" sz="900" dirty="0"/>
              <a:t>Configure.vi</a:t>
            </a:r>
          </a:p>
        </p:txBody>
      </p:sp>
    </p:spTree>
    <p:extLst>
      <p:ext uri="{BB962C8B-B14F-4D97-AF65-F5344CB8AC3E}">
        <p14:creationId xmlns:p14="http://schemas.microsoft.com/office/powerpoint/2010/main" val="1190735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Job Type</a:t>
            </a:r>
            <a:endParaRPr lang="en-US" dirty="0"/>
          </a:p>
        </p:txBody>
      </p:sp>
      <p:pic>
        <p:nvPicPr>
          <p:cNvPr id="6146" name="Picture 2"/>
          <p:cNvPicPr>
            <a:picLocks noChangeAspect="1" noChangeArrowheads="1"/>
          </p:cNvPicPr>
          <p:nvPr/>
        </p:nvPicPr>
        <p:blipFill>
          <a:blip r:embed="rId2"/>
          <a:srcRect/>
          <a:stretch>
            <a:fillRect/>
          </a:stretch>
        </p:blipFill>
        <p:spPr bwMode="auto">
          <a:xfrm>
            <a:off x="1485900" y="937363"/>
            <a:ext cx="2428312" cy="3234587"/>
          </a:xfrm>
          <a:prstGeom prst="rect">
            <a:avLst/>
          </a:prstGeom>
          <a:noFill/>
          <a:ln w="9525">
            <a:noFill/>
            <a:miter lim="800000"/>
            <a:headEnd/>
            <a:tailEnd/>
          </a:ln>
        </p:spPr>
      </p:pic>
      <p:cxnSp>
        <p:nvCxnSpPr>
          <p:cNvPr id="6" name="Straight Arrow Connector 5"/>
          <p:cNvCxnSpPr/>
          <p:nvPr/>
        </p:nvCxnSpPr>
        <p:spPr>
          <a:xfrm flipH="1">
            <a:off x="3069772" y="4090307"/>
            <a:ext cx="514349" cy="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8194" name="Picture 2"/>
          <p:cNvPicPr>
            <a:picLocks noChangeAspect="1" noChangeArrowheads="1"/>
          </p:cNvPicPr>
          <p:nvPr/>
        </p:nvPicPr>
        <p:blipFill>
          <a:blip r:embed="rId3"/>
          <a:srcRect/>
          <a:stretch>
            <a:fillRect/>
          </a:stretch>
        </p:blipFill>
        <p:spPr bwMode="auto">
          <a:xfrm>
            <a:off x="4344421" y="1136876"/>
            <a:ext cx="3183051" cy="2345406"/>
          </a:xfrm>
          <a:prstGeom prst="rect">
            <a:avLst/>
          </a:prstGeom>
          <a:noFill/>
          <a:ln w="9525">
            <a:noFill/>
            <a:miter lim="800000"/>
            <a:headEnd/>
            <a:tailEnd/>
          </a:ln>
        </p:spPr>
      </p:pic>
    </p:spTree>
    <p:extLst>
      <p:ext uri="{BB962C8B-B14F-4D97-AF65-F5344CB8AC3E}">
        <p14:creationId xmlns:p14="http://schemas.microsoft.com/office/powerpoint/2010/main" val="1378136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Job Types</a:t>
            </a:r>
            <a:endParaRPr lang="en-US" dirty="0"/>
          </a:p>
        </p:txBody>
      </p:sp>
      <p:pic>
        <p:nvPicPr>
          <p:cNvPr id="5" name="Picture 4"/>
          <p:cNvPicPr>
            <a:picLocks noChangeAspect="1"/>
          </p:cNvPicPr>
          <p:nvPr/>
        </p:nvPicPr>
        <p:blipFill>
          <a:blip r:embed="rId3"/>
          <a:stretch>
            <a:fillRect/>
          </a:stretch>
        </p:blipFill>
        <p:spPr>
          <a:xfrm>
            <a:off x="1498452" y="1210492"/>
            <a:ext cx="3252800" cy="2635709"/>
          </a:xfrm>
          <a:prstGeom prst="rect">
            <a:avLst/>
          </a:prstGeom>
        </p:spPr>
      </p:pic>
      <p:cxnSp>
        <p:nvCxnSpPr>
          <p:cNvPr id="6" name="Straight Arrow Connector 5"/>
          <p:cNvCxnSpPr/>
          <p:nvPr/>
        </p:nvCxnSpPr>
        <p:spPr>
          <a:xfrm flipH="1">
            <a:off x="3124851" y="3265611"/>
            <a:ext cx="514349" cy="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963561" y="3127111"/>
            <a:ext cx="2650213" cy="300082"/>
          </a:xfrm>
          <a:prstGeom prst="rect">
            <a:avLst/>
          </a:prstGeom>
          <a:noFill/>
        </p:spPr>
        <p:txBody>
          <a:bodyPr wrap="none" rtlCol="0">
            <a:spAutoFit/>
          </a:bodyPr>
          <a:lstStyle/>
          <a:p>
            <a:r>
              <a:rPr lang="en-US" sz="1350" dirty="0"/>
              <a:t>Call this VI to build the CI Server</a:t>
            </a:r>
          </a:p>
        </p:txBody>
      </p:sp>
    </p:spTree>
    <p:extLst>
      <p:ext uri="{BB962C8B-B14F-4D97-AF65-F5344CB8AC3E}">
        <p14:creationId xmlns:p14="http://schemas.microsoft.com/office/powerpoint/2010/main" val="2186271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Jenkins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2030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929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Experience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101" y="830191"/>
            <a:ext cx="1522509" cy="152250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360" y="3017692"/>
            <a:ext cx="1202765" cy="104239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1962" y="3238369"/>
            <a:ext cx="613431" cy="525417"/>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151" y="3017692"/>
            <a:ext cx="1202765" cy="104239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754" y="3238369"/>
            <a:ext cx="613431" cy="525417"/>
          </a:xfrm>
          <a:prstGeom prst="rect">
            <a:avLst/>
          </a:prstGeom>
        </p:spPr>
      </p:pic>
      <p:cxnSp>
        <p:nvCxnSpPr>
          <p:cNvPr id="16" name="Straight Arrow Connector 15"/>
          <p:cNvCxnSpPr>
            <a:stCxn id="8" idx="0"/>
          </p:cNvCxnSpPr>
          <p:nvPr/>
        </p:nvCxnSpPr>
        <p:spPr>
          <a:xfrm flipV="1">
            <a:off x="2633742" y="2168356"/>
            <a:ext cx="1243777" cy="8493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0"/>
          </p:cNvCxnSpPr>
          <p:nvPr/>
        </p:nvCxnSpPr>
        <p:spPr>
          <a:xfrm flipH="1" flipV="1">
            <a:off x="5162309" y="2168356"/>
            <a:ext cx="1110225" cy="8493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222920" y="712564"/>
            <a:ext cx="1965666" cy="923330"/>
          </a:xfrm>
          <a:prstGeom prst="rect">
            <a:avLst/>
          </a:prstGeom>
          <a:noFill/>
        </p:spPr>
        <p:txBody>
          <a:bodyPr wrap="none" rtlCol="0">
            <a:spAutoFit/>
          </a:bodyPr>
          <a:lstStyle/>
          <a:p>
            <a:r>
              <a:rPr lang="en-US" sz="1350" dirty="0"/>
              <a:t>Build Server with:</a:t>
            </a:r>
          </a:p>
          <a:p>
            <a:pPr marL="214313" indent="-214313">
              <a:buFont typeface="Arial" panose="020B0604020202020204" pitchFamily="34" charset="0"/>
              <a:buChar char="•"/>
            </a:pPr>
            <a:r>
              <a:rPr lang="en-US" sz="1350" dirty="0"/>
              <a:t>Jenkins</a:t>
            </a:r>
          </a:p>
          <a:p>
            <a:pPr marL="214313" indent="-214313">
              <a:buFont typeface="Arial" panose="020B0604020202020204" pitchFamily="34" charset="0"/>
              <a:buChar char="•"/>
            </a:pPr>
            <a:r>
              <a:rPr lang="en-US" sz="1350" dirty="0"/>
              <a:t>CI </a:t>
            </a:r>
            <a:r>
              <a:rPr lang="en-US" sz="1350" dirty="0" smtClean="0"/>
              <a:t>Service</a:t>
            </a:r>
            <a:endParaRPr lang="en-US" sz="1350" dirty="0"/>
          </a:p>
          <a:p>
            <a:pPr marL="214313" indent="-214313">
              <a:buFont typeface="Arial" panose="020B0604020202020204" pitchFamily="34" charset="0"/>
              <a:buChar char="•"/>
            </a:pPr>
            <a:r>
              <a:rPr lang="en-US" sz="1350" dirty="0"/>
              <a:t>LabVIEW (for builds)</a:t>
            </a:r>
          </a:p>
        </p:txBody>
      </p:sp>
      <p:sp>
        <p:nvSpPr>
          <p:cNvPr id="25" name="TextBox 24"/>
          <p:cNvSpPr txBox="1"/>
          <p:nvPr/>
        </p:nvSpPr>
        <p:spPr>
          <a:xfrm>
            <a:off x="3534727" y="3123114"/>
            <a:ext cx="2028827" cy="923330"/>
          </a:xfrm>
          <a:prstGeom prst="rect">
            <a:avLst/>
          </a:prstGeom>
          <a:noFill/>
        </p:spPr>
        <p:txBody>
          <a:bodyPr wrap="square" rtlCol="0">
            <a:spAutoFit/>
          </a:bodyPr>
          <a:lstStyle/>
          <a:p>
            <a:r>
              <a:rPr lang="en-US" sz="1350" dirty="0"/>
              <a:t>Development Systems:</a:t>
            </a:r>
          </a:p>
          <a:p>
            <a:pPr marL="214313" indent="-214313">
              <a:buFont typeface="Arial" panose="020B0604020202020204" pitchFamily="34" charset="0"/>
              <a:buChar char="•"/>
            </a:pPr>
            <a:r>
              <a:rPr lang="en-US" sz="1350" dirty="0"/>
              <a:t>CI Project Builder</a:t>
            </a:r>
          </a:p>
          <a:p>
            <a:pPr marL="214313" indent="-214313">
              <a:buFont typeface="Arial" panose="020B0604020202020204" pitchFamily="34" charset="0"/>
              <a:buChar char="•"/>
            </a:pPr>
            <a:r>
              <a:rPr lang="en-US" sz="1350" dirty="0"/>
              <a:t>LabVIEW (for development)</a:t>
            </a:r>
          </a:p>
        </p:txBody>
      </p:sp>
    </p:spTree>
    <p:extLst>
      <p:ext uri="{BB962C8B-B14F-4D97-AF65-F5344CB8AC3E}">
        <p14:creationId xmlns:p14="http://schemas.microsoft.com/office/powerpoint/2010/main" val="3885726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pic>
        <p:nvPicPr>
          <p:cNvPr id="4" name="Picture 2" descr="Jenkins logo with title.svg"/>
          <p:cNvPicPr>
            <a:picLocks noChangeAspect="1" noChangeArrowheads="1"/>
          </p:cNvPicPr>
          <p:nvPr/>
        </p:nvPicPr>
        <p:blipFill>
          <a:blip r:embed="rId3"/>
          <a:srcRect/>
          <a:stretch>
            <a:fillRect/>
          </a:stretch>
        </p:blipFill>
        <p:spPr bwMode="auto">
          <a:xfrm>
            <a:off x="1397439" y="977476"/>
            <a:ext cx="1796653" cy="577994"/>
          </a:xfrm>
          <a:prstGeom prst="rect">
            <a:avLst/>
          </a:prstGeom>
          <a:noFill/>
        </p:spPr>
      </p:pic>
      <p:cxnSp>
        <p:nvCxnSpPr>
          <p:cNvPr id="5" name="Straight Arrow Connector 4"/>
          <p:cNvCxnSpPr/>
          <p:nvPr/>
        </p:nvCxnSpPr>
        <p:spPr>
          <a:xfrm>
            <a:off x="3264254" y="1399985"/>
            <a:ext cx="880248" cy="4762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114803" y="1680862"/>
            <a:ext cx="1695641" cy="507831"/>
          </a:xfrm>
          <a:prstGeom prst="rect">
            <a:avLst/>
          </a:prstGeom>
          <a:noFill/>
        </p:spPr>
        <p:txBody>
          <a:bodyPr wrap="square" rtlCol="0">
            <a:spAutoFit/>
          </a:bodyPr>
          <a:lstStyle/>
          <a:p>
            <a:r>
              <a:rPr lang="en-US" sz="1350" dirty="0"/>
              <a:t>Job configuration passed in a URL</a:t>
            </a:r>
          </a:p>
        </p:txBody>
      </p:sp>
      <p:pic>
        <p:nvPicPr>
          <p:cNvPr id="7" name="Picture 6"/>
          <p:cNvPicPr>
            <a:picLocks noChangeAspect="1"/>
          </p:cNvPicPr>
          <p:nvPr/>
        </p:nvPicPr>
        <p:blipFill>
          <a:blip r:embed="rId4"/>
          <a:stretch>
            <a:fillRect/>
          </a:stretch>
        </p:blipFill>
        <p:spPr>
          <a:xfrm>
            <a:off x="3972968" y="2026824"/>
            <a:ext cx="3333750" cy="1628775"/>
          </a:xfrm>
          <a:prstGeom prst="rect">
            <a:avLst/>
          </a:prstGeom>
        </p:spPr>
      </p:pic>
      <p:pic>
        <p:nvPicPr>
          <p:cNvPr id="11" name="Picture 10"/>
          <p:cNvPicPr>
            <a:picLocks noChangeAspect="1"/>
          </p:cNvPicPr>
          <p:nvPr/>
        </p:nvPicPr>
        <p:blipFill>
          <a:blip r:embed="rId5"/>
          <a:stretch>
            <a:fillRect/>
          </a:stretch>
        </p:blipFill>
        <p:spPr>
          <a:xfrm>
            <a:off x="4636711" y="3954596"/>
            <a:ext cx="2211987" cy="550539"/>
          </a:xfrm>
          <a:prstGeom prst="rect">
            <a:avLst/>
          </a:prstGeom>
        </p:spPr>
      </p:pic>
      <p:cxnSp>
        <p:nvCxnSpPr>
          <p:cNvPr id="13" name="Straight Arrow Connector 12"/>
          <p:cNvCxnSpPr/>
          <p:nvPr/>
        </p:nvCxnSpPr>
        <p:spPr>
          <a:xfrm>
            <a:off x="5616393" y="3723671"/>
            <a:ext cx="0" cy="202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953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Information</a:t>
            </a:r>
            <a:endParaRPr lang="en-US" dirty="0"/>
          </a:p>
        </p:txBody>
      </p:sp>
      <p:pic>
        <p:nvPicPr>
          <p:cNvPr id="4" name="Picture 3"/>
          <p:cNvPicPr>
            <a:picLocks noChangeAspect="1"/>
          </p:cNvPicPr>
          <p:nvPr/>
        </p:nvPicPr>
        <p:blipFill>
          <a:blip r:embed="rId3"/>
          <a:stretch>
            <a:fillRect/>
          </a:stretch>
        </p:blipFill>
        <p:spPr>
          <a:xfrm>
            <a:off x="1143000" y="1584895"/>
            <a:ext cx="6858000" cy="1756955"/>
          </a:xfrm>
          <a:prstGeom prst="rect">
            <a:avLst/>
          </a:prstGeom>
        </p:spPr>
      </p:pic>
    </p:spTree>
    <p:extLst>
      <p:ext uri="{BB962C8B-B14F-4D97-AF65-F5344CB8AC3E}">
        <p14:creationId xmlns:p14="http://schemas.microsoft.com/office/powerpoint/2010/main" val="2163986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Information</a:t>
            </a:r>
            <a:endParaRPr lang="en-US" dirty="0"/>
          </a:p>
        </p:txBody>
      </p:sp>
      <p:pic>
        <p:nvPicPr>
          <p:cNvPr id="4" name="Picture 3"/>
          <p:cNvPicPr>
            <a:picLocks noChangeAspect="1"/>
          </p:cNvPicPr>
          <p:nvPr/>
        </p:nvPicPr>
        <p:blipFill>
          <a:blip r:embed="rId3"/>
          <a:stretch>
            <a:fillRect/>
          </a:stretch>
        </p:blipFill>
        <p:spPr>
          <a:xfrm>
            <a:off x="2565449" y="768653"/>
            <a:ext cx="4185584" cy="3693582"/>
          </a:xfrm>
          <a:prstGeom prst="rect">
            <a:avLst/>
          </a:prstGeom>
        </p:spPr>
      </p:pic>
    </p:spTree>
    <p:extLst>
      <p:ext uri="{BB962C8B-B14F-4D97-AF65-F5344CB8AC3E}">
        <p14:creationId xmlns:p14="http://schemas.microsoft.com/office/powerpoint/2010/main" val="2106034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Alfred</a:t>
            </a:r>
            <a:endParaRPr lang="en-US" dirty="0"/>
          </a:p>
        </p:txBody>
      </p:sp>
      <p:pic>
        <p:nvPicPr>
          <p:cNvPr id="4" name="Picture 3"/>
          <p:cNvPicPr>
            <a:picLocks noChangeAspect="1"/>
          </p:cNvPicPr>
          <p:nvPr/>
        </p:nvPicPr>
        <p:blipFill>
          <a:blip r:embed="rId3"/>
          <a:stretch>
            <a:fillRect/>
          </a:stretch>
        </p:blipFill>
        <p:spPr>
          <a:xfrm>
            <a:off x="3095625" y="1790700"/>
            <a:ext cx="2943225" cy="1552575"/>
          </a:xfrm>
          <a:prstGeom prst="rect">
            <a:avLst/>
          </a:prstGeom>
        </p:spPr>
      </p:pic>
    </p:spTree>
    <p:extLst>
      <p:ext uri="{BB962C8B-B14F-4D97-AF65-F5344CB8AC3E}">
        <p14:creationId xmlns:p14="http://schemas.microsoft.com/office/powerpoint/2010/main" val="3758606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Alfred?</a:t>
            </a:r>
            <a:endParaRPr lang="en-US" dirty="0"/>
          </a:p>
        </p:txBody>
      </p:sp>
      <p:sp>
        <p:nvSpPr>
          <p:cNvPr id="3" name="Content Placeholder 2"/>
          <p:cNvSpPr>
            <a:spLocks noGrp="1"/>
          </p:cNvSpPr>
          <p:nvPr>
            <p:ph idx="1"/>
          </p:nvPr>
        </p:nvSpPr>
        <p:spPr/>
        <p:txBody>
          <a:bodyPr/>
          <a:lstStyle/>
          <a:p>
            <a:r>
              <a:rPr lang="en-US" dirty="0" smtClean="0"/>
              <a:t>Officially it</a:t>
            </a:r>
            <a:r>
              <a:rPr lang="fr-FR" dirty="0" smtClean="0"/>
              <a:t>’</a:t>
            </a:r>
            <a:r>
              <a:rPr lang="en-US" dirty="0" smtClean="0"/>
              <a:t>s the “</a:t>
            </a:r>
            <a:r>
              <a:rPr lang="en-US" dirty="0" err="1" smtClean="0"/>
              <a:t>LabVIEW</a:t>
            </a:r>
            <a:r>
              <a:rPr lang="en-US" dirty="0" smtClean="0"/>
              <a:t> CI Project Builder”</a:t>
            </a:r>
          </a:p>
          <a:p>
            <a:pPr lvl="1"/>
            <a:r>
              <a:rPr lang="en-US" dirty="0" smtClean="0"/>
              <a:t>Set of Build Scripts in Jenkins</a:t>
            </a:r>
          </a:p>
          <a:p>
            <a:pPr lvl="1"/>
            <a:r>
              <a:rPr lang="en-US" dirty="0" err="1" smtClean="0"/>
              <a:t>LabVIEW</a:t>
            </a:r>
            <a:r>
              <a:rPr lang="en-US" dirty="0" smtClean="0"/>
              <a:t> API</a:t>
            </a:r>
          </a:p>
          <a:p>
            <a:pPr lvl="1"/>
            <a:r>
              <a:rPr lang="en-US" dirty="0" err="1" smtClean="0"/>
              <a:t>LabVIEW</a:t>
            </a:r>
            <a:r>
              <a:rPr lang="en-US" dirty="0" smtClean="0"/>
              <a:t> based Build Tool</a:t>
            </a:r>
          </a:p>
          <a:p>
            <a:r>
              <a:rPr lang="en-US" dirty="0" smtClean="0"/>
              <a:t>Build Tool</a:t>
            </a:r>
          </a:p>
          <a:p>
            <a:pPr lvl="1"/>
            <a:r>
              <a:rPr lang="en-US" dirty="0" smtClean="0"/>
              <a:t>Create Jenkins Jobs</a:t>
            </a:r>
          </a:p>
          <a:p>
            <a:pPr lvl="1"/>
            <a:r>
              <a:rPr lang="en-US" dirty="0" smtClean="0"/>
              <a:t>Save Configuration</a:t>
            </a:r>
          </a:p>
          <a:p>
            <a:pPr lvl="1"/>
            <a:r>
              <a:rPr lang="en-US" dirty="0" smtClean="0"/>
              <a:t>Load Past Configurations</a:t>
            </a:r>
          </a:p>
          <a:p>
            <a:pPr lvl="1"/>
            <a:r>
              <a:rPr lang="en-US" dirty="0" smtClean="0"/>
              <a:t>Built using the Configuration Editor Framework</a:t>
            </a:r>
          </a:p>
          <a:p>
            <a:pPr lvl="2"/>
            <a:r>
              <a:rPr lang="en-US" dirty="0"/>
              <a:t>https://decibel.ni.com/content/docs/DOC-37225</a:t>
            </a:r>
            <a:endParaRPr lang="en-US" dirty="0" smtClean="0"/>
          </a:p>
        </p:txBody>
      </p:sp>
    </p:spTree>
    <p:extLst>
      <p:ext uri="{BB962C8B-B14F-4D97-AF65-F5344CB8AC3E}">
        <p14:creationId xmlns:p14="http://schemas.microsoft.com/office/powerpoint/2010/main" val="1692372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24" y="243933"/>
            <a:ext cx="4391739" cy="447601"/>
          </a:xfrm>
        </p:spPr>
        <p:txBody>
          <a:bodyPr/>
          <a:lstStyle/>
          <a:p>
            <a:pPr algn="ctr"/>
            <a:r>
              <a:rPr lang="en-US" dirty="0" err="1" smtClean="0"/>
              <a:t>LabVIEW</a:t>
            </a:r>
            <a:r>
              <a:rPr lang="en-US" dirty="0" smtClean="0"/>
              <a:t> CI Project Builder</a:t>
            </a:r>
            <a:endParaRPr lang="en-US" dirty="0"/>
          </a:p>
        </p:txBody>
      </p:sp>
      <p:sp>
        <p:nvSpPr>
          <p:cNvPr id="3" name="Rectangle 2"/>
          <p:cNvSpPr/>
          <p:nvPr/>
        </p:nvSpPr>
        <p:spPr>
          <a:xfrm>
            <a:off x="2586478" y="1484996"/>
            <a:ext cx="183393" cy="828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p:nvPicPr>
        <p:blipFill>
          <a:blip r:embed="rId3"/>
          <a:stretch>
            <a:fillRect/>
          </a:stretch>
        </p:blipFill>
        <p:spPr>
          <a:xfrm>
            <a:off x="1284605" y="937984"/>
            <a:ext cx="2520976" cy="3743089"/>
          </a:xfrm>
          <a:prstGeom prst="rect">
            <a:avLst/>
          </a:prstGeom>
        </p:spPr>
      </p:pic>
      <p:sp>
        <p:nvSpPr>
          <p:cNvPr id="5" name="Content Placeholder 2"/>
          <p:cNvSpPr>
            <a:spLocks noGrp="1"/>
          </p:cNvSpPr>
          <p:nvPr>
            <p:ph idx="1"/>
          </p:nvPr>
        </p:nvSpPr>
        <p:spPr>
          <a:xfrm>
            <a:off x="4341397" y="1198847"/>
            <a:ext cx="4196315" cy="2853767"/>
          </a:xfrm>
        </p:spPr>
        <p:txBody>
          <a:bodyPr>
            <a:normAutofit fontScale="92500" lnSpcReduction="20000"/>
          </a:bodyPr>
          <a:lstStyle/>
          <a:p>
            <a:r>
              <a:rPr lang="en-US" dirty="0" smtClean="0"/>
              <a:t>Script Jenkins Jobs (from </a:t>
            </a:r>
            <a:r>
              <a:rPr lang="en-US" dirty="0" err="1" smtClean="0"/>
              <a:t>LabVIEW</a:t>
            </a:r>
            <a:r>
              <a:rPr lang="en-US" dirty="0" smtClean="0"/>
              <a:t>)</a:t>
            </a:r>
          </a:p>
          <a:p>
            <a:pPr lvl="1"/>
            <a:r>
              <a:rPr lang="en-US" dirty="0" smtClean="0"/>
              <a:t>Creates Folder for jobs</a:t>
            </a:r>
          </a:p>
          <a:p>
            <a:pPr lvl="1"/>
            <a:r>
              <a:rPr lang="en-US" dirty="0" smtClean="0"/>
              <a:t>Creates Jobs for every step</a:t>
            </a:r>
          </a:p>
          <a:p>
            <a:pPr lvl="1"/>
            <a:r>
              <a:rPr lang="en-US" dirty="0" smtClean="0"/>
              <a:t>Setup URL of CI Web Service</a:t>
            </a:r>
          </a:p>
          <a:p>
            <a:pPr lvl="1"/>
            <a:r>
              <a:rPr lang="en-US" dirty="0" smtClean="0"/>
              <a:t>Chains jobs together</a:t>
            </a:r>
          </a:p>
          <a:p>
            <a:pPr lvl="1"/>
            <a:r>
              <a:rPr lang="en-US" dirty="0" smtClean="0"/>
              <a:t>Set up Email Notification</a:t>
            </a:r>
          </a:p>
          <a:p>
            <a:pPr lvl="1"/>
            <a:r>
              <a:rPr lang="en-US" dirty="0" smtClean="0"/>
              <a:t>Setup Days to artifact</a:t>
            </a:r>
          </a:p>
          <a:p>
            <a:pPr lvl="1"/>
            <a:r>
              <a:rPr lang="en-US" dirty="0" smtClean="0"/>
              <a:t>Setup SCC Polling Schedule</a:t>
            </a:r>
          </a:p>
          <a:p>
            <a:pPr lvl="1"/>
            <a:r>
              <a:rPr lang="en-US" dirty="0" smtClean="0"/>
              <a:t>Setup Build Trigger Schedule</a:t>
            </a:r>
          </a:p>
          <a:p>
            <a:pPr lvl="1"/>
            <a:r>
              <a:rPr lang="en-US" dirty="0" smtClean="0"/>
              <a:t>Create Job Initialize Step</a:t>
            </a:r>
          </a:p>
        </p:txBody>
      </p:sp>
    </p:spTree>
    <p:extLst>
      <p:ext uri="{BB962C8B-B14F-4D97-AF65-F5344CB8AC3E}">
        <p14:creationId xmlns:p14="http://schemas.microsoft.com/office/powerpoint/2010/main" val="156894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LabVIEW</a:t>
            </a:r>
            <a:r>
              <a:rPr lang="en-US" dirty="0" smtClean="0"/>
              <a:t> CI Project Builder</a:t>
            </a:r>
            <a:endParaRPr lang="en-US" dirty="0"/>
          </a:p>
        </p:txBody>
      </p:sp>
      <p:sp>
        <p:nvSpPr>
          <p:cNvPr id="3" name="Rectangle 2"/>
          <p:cNvSpPr/>
          <p:nvPr/>
        </p:nvSpPr>
        <p:spPr>
          <a:xfrm>
            <a:off x="2586478" y="1484996"/>
            <a:ext cx="183393" cy="828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6" name="Picture 5"/>
          <p:cNvPicPr>
            <a:picLocks noChangeAspect="1"/>
          </p:cNvPicPr>
          <p:nvPr/>
        </p:nvPicPr>
        <p:blipFill>
          <a:blip r:embed="rId3"/>
          <a:stretch>
            <a:fillRect/>
          </a:stretch>
        </p:blipFill>
        <p:spPr>
          <a:xfrm>
            <a:off x="1333697" y="1302407"/>
            <a:ext cx="6476606" cy="2538688"/>
          </a:xfrm>
          <a:prstGeom prst="rect">
            <a:avLst/>
          </a:prstGeom>
        </p:spPr>
      </p:pic>
    </p:spTree>
    <p:extLst>
      <p:ext uri="{BB962C8B-B14F-4D97-AF65-F5344CB8AC3E}">
        <p14:creationId xmlns:p14="http://schemas.microsoft.com/office/powerpoint/2010/main" val="2244911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LabVIEW</a:t>
            </a:r>
            <a:r>
              <a:rPr lang="en-US" dirty="0" smtClean="0"/>
              <a:t> CI Project Builder</a:t>
            </a:r>
            <a:endParaRPr lang="en-US" dirty="0"/>
          </a:p>
        </p:txBody>
      </p:sp>
      <p:pic>
        <p:nvPicPr>
          <p:cNvPr id="6" name="Picture 5"/>
          <p:cNvPicPr>
            <a:picLocks noChangeAspect="1"/>
          </p:cNvPicPr>
          <p:nvPr/>
        </p:nvPicPr>
        <p:blipFill>
          <a:blip r:embed="rId3"/>
          <a:stretch>
            <a:fillRect/>
          </a:stretch>
        </p:blipFill>
        <p:spPr>
          <a:xfrm>
            <a:off x="3031808" y="1011911"/>
            <a:ext cx="3080385" cy="3119676"/>
          </a:xfrm>
          <a:prstGeom prst="rect">
            <a:avLst/>
          </a:prstGeom>
        </p:spPr>
      </p:pic>
    </p:spTree>
    <p:extLst>
      <p:ext uri="{BB962C8B-B14F-4D97-AF65-F5344CB8AC3E}">
        <p14:creationId xmlns:p14="http://schemas.microsoft.com/office/powerpoint/2010/main" val="1194496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LabVIEW</a:t>
            </a:r>
            <a:r>
              <a:rPr lang="en-US" dirty="0" smtClean="0"/>
              <a:t> CI Project Builder</a:t>
            </a:r>
            <a:endParaRPr lang="en-US" dirty="0"/>
          </a:p>
        </p:txBody>
      </p:sp>
      <p:pic>
        <p:nvPicPr>
          <p:cNvPr id="6" name="Picture 5"/>
          <p:cNvPicPr>
            <a:picLocks noChangeAspect="1"/>
          </p:cNvPicPr>
          <p:nvPr/>
        </p:nvPicPr>
        <p:blipFill>
          <a:blip r:embed="rId3"/>
          <a:stretch>
            <a:fillRect/>
          </a:stretch>
        </p:blipFill>
        <p:spPr>
          <a:xfrm>
            <a:off x="1570196" y="980479"/>
            <a:ext cx="6003608" cy="3182541"/>
          </a:xfrm>
          <a:prstGeom prst="rect">
            <a:avLst/>
          </a:prstGeom>
        </p:spPr>
      </p:pic>
      <p:sp>
        <p:nvSpPr>
          <p:cNvPr id="4" name="TextBox 3"/>
          <p:cNvSpPr txBox="1"/>
          <p:nvPr/>
        </p:nvSpPr>
        <p:spPr>
          <a:xfrm>
            <a:off x="1204822" y="3321272"/>
            <a:ext cx="4242700" cy="307777"/>
          </a:xfrm>
          <a:prstGeom prst="rect">
            <a:avLst/>
          </a:prstGeom>
          <a:solidFill>
            <a:schemeClr val="accent4">
              <a:lumMod val="40000"/>
              <a:lumOff val="60000"/>
            </a:schemeClr>
          </a:solid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1400" dirty="0" smtClean="0"/>
              <a:t>Pro Tip:  This is the path to a folder on the CI Server</a:t>
            </a:r>
            <a:endParaRPr lang="en-US" sz="1400" dirty="0"/>
          </a:p>
        </p:txBody>
      </p:sp>
      <p:cxnSp>
        <p:nvCxnSpPr>
          <p:cNvPr id="5" name="Straight Arrow Connector 4"/>
          <p:cNvCxnSpPr>
            <a:stCxn id="4" idx="3"/>
          </p:cNvCxnSpPr>
          <p:nvPr/>
        </p:nvCxnSpPr>
        <p:spPr>
          <a:xfrm flipV="1">
            <a:off x="5447522" y="2901757"/>
            <a:ext cx="261715" cy="573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9189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059" y="1756112"/>
            <a:ext cx="5786378" cy="723069"/>
          </a:xfrm>
        </p:spPr>
        <p:txBody>
          <a:bodyPr>
            <a:normAutofit fontScale="90000"/>
          </a:bodyPr>
          <a:lstStyle/>
          <a:p>
            <a:r>
              <a:rPr lang="en-US" b="1" dirty="0" smtClean="0"/>
              <a:t>Lowering the Barriers to Entry for Continuous Integration in </a:t>
            </a:r>
            <a:r>
              <a:rPr lang="en-US" b="1" dirty="0" err="1" smtClean="0"/>
              <a:t>LabVIEW</a:t>
            </a:r>
            <a:endParaRPr lang="en-US" dirty="0"/>
          </a:p>
        </p:txBody>
      </p:sp>
      <p:sp>
        <p:nvSpPr>
          <p:cNvPr id="5" name="Subtitle 4"/>
          <p:cNvSpPr txBox="1">
            <a:spLocks/>
          </p:cNvSpPr>
          <p:nvPr/>
        </p:nvSpPr>
        <p:spPr>
          <a:xfrm>
            <a:off x="1597945" y="3395459"/>
            <a:ext cx="3060773" cy="578456"/>
          </a:xfrm>
          <a:prstGeom prst="rect">
            <a:avLst/>
          </a:prstGeom>
        </p:spPr>
        <p:txBody>
          <a:bodyPr vert="horz" lIns="68576" tIns="34288" rIns="68576" bIns="34288" rtlCol="0">
            <a:no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1400" kern="1200">
                <a:solidFill>
                  <a:schemeClr val="tx1"/>
                </a:solidFill>
                <a:latin typeface="+mn-lt"/>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Allen C. Smith, CLA</a:t>
            </a:r>
          </a:p>
          <a:p>
            <a:pPr marL="0" indent="0">
              <a:buNone/>
            </a:pPr>
            <a:r>
              <a:rPr lang="en-US" sz="1800" dirty="0"/>
              <a:t>Senior Systems Engineer</a:t>
            </a:r>
          </a:p>
        </p:txBody>
      </p:sp>
      <p:sp>
        <p:nvSpPr>
          <p:cNvPr id="6" name="Subtitle 4"/>
          <p:cNvSpPr txBox="1">
            <a:spLocks/>
          </p:cNvSpPr>
          <p:nvPr/>
        </p:nvSpPr>
        <p:spPr>
          <a:xfrm>
            <a:off x="4708495" y="3383701"/>
            <a:ext cx="2622992" cy="578456"/>
          </a:xfrm>
          <a:prstGeom prst="rect">
            <a:avLst/>
          </a:prstGeom>
        </p:spPr>
        <p:txBody>
          <a:bodyPr vert="horz" lIns="68576" tIns="34288" rIns="68576" bIns="34288" rtlCol="0">
            <a:noAutofit/>
          </a:bodyPr>
          <a:lstStyle/>
          <a:p>
            <a:pPr defTabSz="342881">
              <a:spcBef>
                <a:spcPts val="430"/>
              </a:spcBef>
              <a:buClr>
                <a:schemeClr val="bg1">
                  <a:lumMod val="50000"/>
                </a:schemeClr>
              </a:buClr>
              <a:buSzPct val="70000"/>
              <a:defRPr/>
            </a:pPr>
            <a:r>
              <a:rPr lang="en-US" dirty="0" err="1">
                <a:cs typeface="Arial"/>
              </a:rPr>
              <a:t>Brandyn</a:t>
            </a:r>
            <a:r>
              <a:rPr lang="en-US" dirty="0">
                <a:cs typeface="Arial"/>
              </a:rPr>
              <a:t> </a:t>
            </a:r>
            <a:r>
              <a:rPr lang="en-US" dirty="0" err="1">
                <a:cs typeface="Arial"/>
              </a:rPr>
              <a:t>Adderley</a:t>
            </a:r>
            <a:r>
              <a:rPr lang="en-US" dirty="0">
                <a:cs typeface="Arial"/>
              </a:rPr>
              <a:t>, CLA</a:t>
            </a:r>
          </a:p>
          <a:p>
            <a:pPr defTabSz="342881">
              <a:spcBef>
                <a:spcPts val="430"/>
              </a:spcBef>
              <a:buClr>
                <a:schemeClr val="bg1">
                  <a:lumMod val="50000"/>
                </a:schemeClr>
              </a:buClr>
              <a:buSzPct val="70000"/>
              <a:defRPr/>
            </a:pPr>
            <a:r>
              <a:rPr lang="en-US" dirty="0">
                <a:cs typeface="Arial"/>
              </a:rPr>
              <a:t>ATE Supervisor</a:t>
            </a:r>
          </a:p>
        </p:txBody>
      </p:sp>
    </p:spTree>
    <p:extLst>
      <p:ext uri="{BB962C8B-B14F-4D97-AF65-F5344CB8AC3E}">
        <p14:creationId xmlns:p14="http://schemas.microsoft.com/office/powerpoint/2010/main" val="117937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LabVIEW</a:t>
            </a:r>
            <a:r>
              <a:rPr lang="en-US" dirty="0" smtClean="0"/>
              <a:t> CI Project Builder</a:t>
            </a:r>
            <a:endParaRPr lang="en-US" dirty="0"/>
          </a:p>
        </p:txBody>
      </p:sp>
      <p:pic>
        <p:nvPicPr>
          <p:cNvPr id="3" name="Picture 2"/>
          <p:cNvPicPr>
            <a:picLocks noChangeAspect="1"/>
          </p:cNvPicPr>
          <p:nvPr/>
        </p:nvPicPr>
        <p:blipFill>
          <a:blip r:embed="rId3"/>
          <a:stretch>
            <a:fillRect/>
          </a:stretch>
        </p:blipFill>
        <p:spPr>
          <a:xfrm>
            <a:off x="1880591" y="1007984"/>
            <a:ext cx="5382816" cy="3127534"/>
          </a:xfrm>
          <a:prstGeom prst="rect">
            <a:avLst/>
          </a:prstGeom>
        </p:spPr>
      </p:pic>
    </p:spTree>
    <p:extLst>
      <p:ext uri="{BB962C8B-B14F-4D97-AF65-F5344CB8AC3E}">
        <p14:creationId xmlns:p14="http://schemas.microsoft.com/office/powerpoint/2010/main" val="4122909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LabVIEW CI Project Builder</a:t>
            </a:r>
            <a:endParaRPr lang="en-US" dirty="0"/>
          </a:p>
        </p:txBody>
      </p:sp>
      <p:sp>
        <p:nvSpPr>
          <p:cNvPr id="3" name="Content Placeholder 2"/>
          <p:cNvSpPr>
            <a:spLocks noGrp="1"/>
          </p:cNvSpPr>
          <p:nvPr>
            <p:ph idx="1"/>
          </p:nvPr>
        </p:nvSpPr>
        <p:spPr>
          <a:xfrm>
            <a:off x="1493596" y="1119334"/>
            <a:ext cx="6130682" cy="1112190"/>
          </a:xfrm>
        </p:spPr>
        <p:txBody>
          <a:bodyPr>
            <a:normAutofit fontScale="92500"/>
          </a:bodyPr>
          <a:lstStyle/>
          <a:p>
            <a:r>
              <a:rPr lang="en-US" dirty="0" smtClean="0"/>
              <a:t>Job Initialize is a single touch point for users to:</a:t>
            </a:r>
          </a:p>
          <a:p>
            <a:pPr lvl="1"/>
            <a:r>
              <a:rPr lang="en-US" dirty="0" smtClean="0"/>
              <a:t>Configure SCC pulls  TODO point out that this in Jenkin</a:t>
            </a:r>
          </a:p>
          <a:p>
            <a:pPr lvl="1"/>
            <a:r>
              <a:rPr lang="en-US" dirty="0" smtClean="0"/>
              <a:t>Start the Build</a:t>
            </a:r>
          </a:p>
          <a:p>
            <a:pPr marL="0" indent="0">
              <a:buNone/>
            </a:pPr>
            <a:endParaRPr lang="en-US" dirty="0"/>
          </a:p>
        </p:txBody>
      </p:sp>
      <p:graphicFrame>
        <p:nvGraphicFramePr>
          <p:cNvPr id="4" name="Diagram 3"/>
          <p:cNvGraphicFramePr/>
          <p:nvPr>
            <p:extLst/>
          </p:nvPr>
        </p:nvGraphicFramePr>
        <p:xfrm>
          <a:off x="2276202" y="1797405"/>
          <a:ext cx="4572000" cy="2387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0413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LabVIEW</a:t>
            </a:r>
            <a:r>
              <a:rPr lang="en-US" dirty="0" smtClean="0"/>
              <a:t> CI Project Builder</a:t>
            </a:r>
            <a:endParaRPr lang="en-US" dirty="0"/>
          </a:p>
        </p:txBody>
      </p:sp>
      <p:pic>
        <p:nvPicPr>
          <p:cNvPr id="5" name="Picture 4"/>
          <p:cNvPicPr>
            <a:picLocks noChangeAspect="1"/>
          </p:cNvPicPr>
          <p:nvPr/>
        </p:nvPicPr>
        <p:blipFill>
          <a:blip r:embed="rId3"/>
          <a:stretch>
            <a:fillRect/>
          </a:stretch>
        </p:blipFill>
        <p:spPr>
          <a:xfrm>
            <a:off x="3055383" y="1000125"/>
            <a:ext cx="3033236" cy="3143250"/>
          </a:xfrm>
          <a:prstGeom prst="rect">
            <a:avLst/>
          </a:prstGeom>
        </p:spPr>
      </p:pic>
    </p:spTree>
    <p:extLst>
      <p:ext uri="{BB962C8B-B14F-4D97-AF65-F5344CB8AC3E}">
        <p14:creationId xmlns:p14="http://schemas.microsoft.com/office/powerpoint/2010/main" val="136480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68348" y="926323"/>
            <a:ext cx="5581177" cy="3251095"/>
          </a:xfrm>
          <a:prstGeom prst="rect">
            <a:avLst/>
          </a:prstGeom>
        </p:spPr>
      </p:pic>
      <p:sp>
        <p:nvSpPr>
          <p:cNvPr id="2" name="Title 1"/>
          <p:cNvSpPr>
            <a:spLocks noGrp="1"/>
          </p:cNvSpPr>
          <p:nvPr>
            <p:ph type="title"/>
          </p:nvPr>
        </p:nvSpPr>
        <p:spPr/>
        <p:txBody>
          <a:bodyPr/>
          <a:lstStyle/>
          <a:p>
            <a:r>
              <a:rPr lang="en-US" dirty="0" err="1" smtClean="0"/>
              <a:t>LabVIEW</a:t>
            </a:r>
            <a:r>
              <a:rPr lang="en-US" dirty="0" smtClean="0"/>
              <a:t> CI Project Builder</a:t>
            </a:r>
            <a:endParaRPr lang="en-US" dirty="0"/>
          </a:p>
        </p:txBody>
      </p:sp>
      <p:sp>
        <p:nvSpPr>
          <p:cNvPr id="4" name="TextBox 3"/>
          <p:cNvSpPr txBox="1"/>
          <p:nvPr/>
        </p:nvSpPr>
        <p:spPr>
          <a:xfrm>
            <a:off x="321158" y="3336640"/>
            <a:ext cx="6929461" cy="307777"/>
          </a:xfrm>
          <a:prstGeom prst="rect">
            <a:avLst/>
          </a:prstGeom>
          <a:solidFill>
            <a:schemeClr val="accent4">
              <a:lumMod val="40000"/>
              <a:lumOff val="60000"/>
            </a:schemeClr>
          </a:solid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1400" dirty="0" smtClean="0"/>
              <a:t>Pro Tip:  Use the same project paths on your CI Server and development computers</a:t>
            </a:r>
            <a:endParaRPr lang="en-US" sz="1400" dirty="0"/>
          </a:p>
        </p:txBody>
      </p:sp>
      <p:cxnSp>
        <p:nvCxnSpPr>
          <p:cNvPr id="5" name="Straight Arrow Connector 4"/>
          <p:cNvCxnSpPr>
            <a:stCxn id="4" idx="0"/>
          </p:cNvCxnSpPr>
          <p:nvPr/>
        </p:nvCxnSpPr>
        <p:spPr>
          <a:xfrm flipV="1">
            <a:off x="3785889" y="2428155"/>
            <a:ext cx="1946400" cy="908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4172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LabVIEW</a:t>
            </a:r>
            <a:r>
              <a:rPr lang="en-US" dirty="0" smtClean="0"/>
              <a:t> CI Project Builder</a:t>
            </a:r>
            <a:endParaRPr lang="en-US" dirty="0"/>
          </a:p>
        </p:txBody>
      </p:sp>
      <p:pic>
        <p:nvPicPr>
          <p:cNvPr id="3" name="Picture 2"/>
          <p:cNvPicPr>
            <a:picLocks noChangeAspect="1"/>
          </p:cNvPicPr>
          <p:nvPr/>
        </p:nvPicPr>
        <p:blipFill>
          <a:blip r:embed="rId3"/>
          <a:stretch>
            <a:fillRect/>
          </a:stretch>
        </p:blipFill>
        <p:spPr>
          <a:xfrm>
            <a:off x="1525011" y="1041774"/>
            <a:ext cx="6093977" cy="3059954"/>
          </a:xfrm>
          <a:prstGeom prst="rect">
            <a:avLst/>
          </a:prstGeom>
        </p:spPr>
      </p:pic>
    </p:spTree>
    <p:extLst>
      <p:ext uri="{BB962C8B-B14F-4D97-AF65-F5344CB8AC3E}">
        <p14:creationId xmlns:p14="http://schemas.microsoft.com/office/powerpoint/2010/main" val="563233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LabVIEW</a:t>
            </a:r>
            <a:r>
              <a:rPr lang="en-US" dirty="0" smtClean="0"/>
              <a:t> CI Project Builder</a:t>
            </a:r>
            <a:endParaRPr lang="en-US" dirty="0"/>
          </a:p>
        </p:txBody>
      </p:sp>
      <p:pic>
        <p:nvPicPr>
          <p:cNvPr id="3" name="Picture 2"/>
          <p:cNvPicPr>
            <a:picLocks noChangeAspect="1"/>
          </p:cNvPicPr>
          <p:nvPr/>
        </p:nvPicPr>
        <p:blipFill>
          <a:blip r:embed="rId3"/>
          <a:stretch>
            <a:fillRect/>
          </a:stretch>
        </p:blipFill>
        <p:spPr>
          <a:xfrm>
            <a:off x="3012161" y="984409"/>
            <a:ext cx="3119676" cy="3174683"/>
          </a:xfrm>
          <a:prstGeom prst="rect">
            <a:avLst/>
          </a:prstGeom>
        </p:spPr>
      </p:pic>
    </p:spTree>
    <p:extLst>
      <p:ext uri="{BB962C8B-B14F-4D97-AF65-F5344CB8AC3E}">
        <p14:creationId xmlns:p14="http://schemas.microsoft.com/office/powerpoint/2010/main" val="1511848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LabVIEW</a:t>
            </a:r>
            <a:r>
              <a:rPr lang="en-US" dirty="0" smtClean="0"/>
              <a:t> CI Project Builder</a:t>
            </a:r>
            <a:endParaRPr lang="en-US" dirty="0"/>
          </a:p>
        </p:txBody>
      </p:sp>
      <p:pic>
        <p:nvPicPr>
          <p:cNvPr id="3" name="Picture 2"/>
          <p:cNvPicPr>
            <a:picLocks noChangeAspect="1"/>
          </p:cNvPicPr>
          <p:nvPr/>
        </p:nvPicPr>
        <p:blipFill>
          <a:blip r:embed="rId3"/>
          <a:stretch>
            <a:fillRect/>
          </a:stretch>
        </p:blipFill>
        <p:spPr>
          <a:xfrm>
            <a:off x="1633321" y="922193"/>
            <a:ext cx="5877358" cy="3299114"/>
          </a:xfrm>
          <a:prstGeom prst="rect">
            <a:avLst/>
          </a:prstGeom>
        </p:spPr>
      </p:pic>
    </p:spTree>
    <p:extLst>
      <p:ext uri="{BB962C8B-B14F-4D97-AF65-F5344CB8AC3E}">
        <p14:creationId xmlns:p14="http://schemas.microsoft.com/office/powerpoint/2010/main" val="331865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a:t>
            </a:r>
            <a:endParaRPr lang="en-US" dirty="0"/>
          </a:p>
        </p:txBody>
      </p:sp>
      <p:pic>
        <p:nvPicPr>
          <p:cNvPr id="4" name="Picture 3"/>
          <p:cNvPicPr>
            <a:picLocks noChangeAspect="1"/>
          </p:cNvPicPr>
          <p:nvPr/>
        </p:nvPicPr>
        <p:blipFill>
          <a:blip r:embed="rId2"/>
          <a:stretch>
            <a:fillRect/>
          </a:stretch>
        </p:blipFill>
        <p:spPr>
          <a:xfrm>
            <a:off x="1143000" y="1143001"/>
            <a:ext cx="6858000" cy="2853890"/>
          </a:xfrm>
          <a:prstGeom prst="rect">
            <a:avLst/>
          </a:prstGeom>
        </p:spPr>
      </p:pic>
    </p:spTree>
    <p:extLst>
      <p:ext uri="{BB962C8B-B14F-4D97-AF65-F5344CB8AC3E}">
        <p14:creationId xmlns:p14="http://schemas.microsoft.com/office/powerpoint/2010/main" val="3066339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a:t>
            </a:r>
            <a:endParaRPr lang="en-US" dirty="0"/>
          </a:p>
        </p:txBody>
      </p:sp>
      <p:pic>
        <p:nvPicPr>
          <p:cNvPr id="4" name="Picture 3"/>
          <p:cNvPicPr>
            <a:picLocks noChangeAspect="1"/>
          </p:cNvPicPr>
          <p:nvPr/>
        </p:nvPicPr>
        <p:blipFill>
          <a:blip r:embed="rId2"/>
          <a:stretch>
            <a:fillRect/>
          </a:stretch>
        </p:blipFill>
        <p:spPr>
          <a:xfrm>
            <a:off x="1703266" y="936471"/>
            <a:ext cx="6064874" cy="3424814"/>
          </a:xfrm>
          <a:prstGeom prst="rect">
            <a:avLst/>
          </a:prstGeom>
        </p:spPr>
      </p:pic>
    </p:spTree>
    <p:extLst>
      <p:ext uri="{BB962C8B-B14F-4D97-AF65-F5344CB8AC3E}">
        <p14:creationId xmlns:p14="http://schemas.microsoft.com/office/powerpoint/2010/main" val="269699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a:t>
            </a:r>
            <a:endParaRPr lang="en-US" dirty="0"/>
          </a:p>
        </p:txBody>
      </p:sp>
      <p:pic>
        <p:nvPicPr>
          <p:cNvPr id="4" name="Picture 3"/>
          <p:cNvPicPr>
            <a:picLocks noChangeAspect="1"/>
          </p:cNvPicPr>
          <p:nvPr/>
        </p:nvPicPr>
        <p:blipFill>
          <a:blip r:embed="rId2"/>
          <a:stretch>
            <a:fillRect/>
          </a:stretch>
        </p:blipFill>
        <p:spPr>
          <a:xfrm>
            <a:off x="2109459" y="1035102"/>
            <a:ext cx="5140436" cy="2834408"/>
          </a:xfrm>
          <a:prstGeom prst="rect">
            <a:avLst/>
          </a:prstGeom>
        </p:spPr>
      </p:pic>
    </p:spTree>
    <p:extLst>
      <p:ext uri="{BB962C8B-B14F-4D97-AF65-F5344CB8AC3E}">
        <p14:creationId xmlns:p14="http://schemas.microsoft.com/office/powerpoint/2010/main" val="1974530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presentation for you?</a:t>
            </a:r>
            <a:endParaRPr lang="en-US" dirty="0"/>
          </a:p>
        </p:txBody>
      </p:sp>
      <p:sp>
        <p:nvSpPr>
          <p:cNvPr id="3" name="Content Placeholder 2"/>
          <p:cNvSpPr>
            <a:spLocks noGrp="1"/>
          </p:cNvSpPr>
          <p:nvPr>
            <p:ph idx="1"/>
          </p:nvPr>
        </p:nvSpPr>
        <p:spPr/>
        <p:txBody>
          <a:bodyPr/>
          <a:lstStyle/>
          <a:p>
            <a:pPr>
              <a:lnSpc>
                <a:spcPct val="150000"/>
              </a:lnSpc>
            </a:pPr>
            <a:r>
              <a:rPr lang="en-US" dirty="0" smtClean="0"/>
              <a:t>You work on medium to large projects</a:t>
            </a:r>
            <a:endParaRPr lang="en-US" dirty="0"/>
          </a:p>
          <a:p>
            <a:pPr>
              <a:lnSpc>
                <a:spcPct val="150000"/>
              </a:lnSpc>
            </a:pPr>
            <a:r>
              <a:rPr lang="en-US" dirty="0" smtClean="0"/>
              <a:t>Multiple developers work on the same project</a:t>
            </a:r>
          </a:p>
          <a:p>
            <a:pPr>
              <a:lnSpc>
                <a:spcPct val="150000"/>
              </a:lnSpc>
            </a:pPr>
            <a:r>
              <a:rPr lang="en-US" dirty="0" smtClean="0"/>
              <a:t>You perform unit testing</a:t>
            </a:r>
          </a:p>
          <a:p>
            <a:pPr>
              <a:lnSpc>
                <a:spcPct val="150000"/>
              </a:lnSpc>
            </a:pPr>
            <a:r>
              <a:rPr lang="en-US" dirty="0" smtClean="0"/>
              <a:t>Your builds (exe, </a:t>
            </a:r>
            <a:r>
              <a:rPr lang="en-US" dirty="0" err="1" smtClean="0"/>
              <a:t>llb</a:t>
            </a:r>
            <a:r>
              <a:rPr lang="en-US" dirty="0" smtClean="0"/>
              <a:t>, </a:t>
            </a:r>
            <a:r>
              <a:rPr lang="en-US" dirty="0" err="1" smtClean="0"/>
              <a:t>etc</a:t>
            </a:r>
            <a:r>
              <a:rPr lang="en-US" dirty="0" smtClean="0"/>
              <a:t>) take a long time or</a:t>
            </a:r>
          </a:p>
          <a:p>
            <a:pPr>
              <a:lnSpc>
                <a:spcPct val="150000"/>
              </a:lnSpc>
            </a:pPr>
            <a:r>
              <a:rPr lang="en-US" dirty="0" smtClean="0"/>
              <a:t>You need to build often</a:t>
            </a:r>
          </a:p>
          <a:p>
            <a:pPr>
              <a:lnSpc>
                <a:spcPct val="150000"/>
              </a:lnSpc>
            </a:pPr>
            <a:r>
              <a:rPr lang="en-US" dirty="0" smtClean="0"/>
              <a:t>You want to automate your functional testing</a:t>
            </a:r>
          </a:p>
          <a:p>
            <a:endParaRPr lang="en-US" dirty="0"/>
          </a:p>
          <a:p>
            <a:endParaRPr lang="en-US" dirty="0"/>
          </a:p>
        </p:txBody>
      </p:sp>
      <p:pic>
        <p:nvPicPr>
          <p:cNvPr id="2050" name="Picture 2" descr="https://purduecco.files.wordpress.com/2013/1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914" y="253856"/>
            <a:ext cx="1373172" cy="109853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44213594"/>
      </p:ext>
    </p:extLst>
  </p:cSld>
  <p:clrMapOvr>
    <a:masterClrMapping/>
  </p:clrMapOvr>
  <mc:AlternateContent xmlns:mc="http://schemas.openxmlformats.org/markup-compatibility/2006" xmlns:p14="http://schemas.microsoft.com/office/powerpoint/2010/main">
    <mc:Choice Requires="p14">
      <p:transition spd="slow" p14:dur="2000" advTm="42820"/>
    </mc:Choice>
    <mc:Fallback xmlns="">
      <p:transition spd="slow" advTm="4282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endParaRPr lang="en-US" dirty="0"/>
          </a:p>
        </p:txBody>
      </p:sp>
      <p:pic>
        <p:nvPicPr>
          <p:cNvPr id="6" name="Picture 5"/>
          <p:cNvPicPr>
            <a:picLocks noChangeAspect="1"/>
          </p:cNvPicPr>
          <p:nvPr/>
        </p:nvPicPr>
        <p:blipFill>
          <a:blip r:embed="rId2"/>
          <a:stretch>
            <a:fillRect/>
          </a:stretch>
        </p:blipFill>
        <p:spPr>
          <a:xfrm>
            <a:off x="3159957" y="1190650"/>
            <a:ext cx="3226628" cy="2688857"/>
          </a:xfrm>
          <a:prstGeom prst="rect">
            <a:avLst/>
          </a:prstGeom>
        </p:spPr>
      </p:pic>
    </p:spTree>
    <p:extLst>
      <p:ext uri="{BB962C8B-B14F-4D97-AF65-F5344CB8AC3E}">
        <p14:creationId xmlns:p14="http://schemas.microsoft.com/office/powerpoint/2010/main" val="2913602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40740" y="865221"/>
            <a:ext cx="3025837" cy="3129383"/>
          </a:xfrm>
          <a:prstGeom prst="rect">
            <a:avLst/>
          </a:prstGeom>
        </p:spPr>
      </p:pic>
      <p:sp>
        <p:nvSpPr>
          <p:cNvPr id="2" name="Title 1"/>
          <p:cNvSpPr>
            <a:spLocks noGrp="1"/>
          </p:cNvSpPr>
          <p:nvPr>
            <p:ph type="title"/>
          </p:nvPr>
        </p:nvSpPr>
        <p:spPr/>
        <p:txBody>
          <a:bodyPr/>
          <a:lstStyle/>
          <a:p>
            <a:r>
              <a:rPr lang="en-US" dirty="0" smtClean="0"/>
              <a:t>Extending Capability (New Job Types)</a:t>
            </a:r>
            <a:endParaRPr lang="en-US" dirty="0"/>
          </a:p>
        </p:txBody>
      </p:sp>
      <p:cxnSp>
        <p:nvCxnSpPr>
          <p:cNvPr id="6" name="Straight Arrow Connector 5"/>
          <p:cNvCxnSpPr/>
          <p:nvPr/>
        </p:nvCxnSpPr>
        <p:spPr>
          <a:xfrm flipH="1">
            <a:off x="3030397" y="2193085"/>
            <a:ext cx="514349" cy="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stretch>
            <a:fillRect/>
          </a:stretch>
        </p:blipFill>
        <p:spPr>
          <a:xfrm>
            <a:off x="4747638" y="865221"/>
            <a:ext cx="2964871" cy="3120462"/>
          </a:xfrm>
          <a:prstGeom prst="rect">
            <a:avLst/>
          </a:prstGeom>
        </p:spPr>
      </p:pic>
      <p:sp>
        <p:nvSpPr>
          <p:cNvPr id="11" name="Rectangle 10"/>
          <p:cNvSpPr/>
          <p:nvPr/>
        </p:nvSpPr>
        <p:spPr>
          <a:xfrm>
            <a:off x="4765000" y="3220655"/>
            <a:ext cx="1048385" cy="738984"/>
          </a:xfrm>
          <a:prstGeom prst="rect">
            <a:avLst/>
          </a:prstGeom>
          <a:noFill/>
          <a:ln w="25400">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0764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Serialization</a:t>
            </a:r>
            <a:endParaRPr lang="en-US" dirty="0"/>
          </a:p>
        </p:txBody>
      </p:sp>
      <p:pic>
        <p:nvPicPr>
          <p:cNvPr id="4" name="Picture 3"/>
          <p:cNvPicPr>
            <a:picLocks noChangeAspect="1"/>
          </p:cNvPicPr>
          <p:nvPr/>
        </p:nvPicPr>
        <p:blipFill>
          <a:blip r:embed="rId3"/>
          <a:stretch>
            <a:fillRect/>
          </a:stretch>
        </p:blipFill>
        <p:spPr>
          <a:xfrm>
            <a:off x="1498452" y="1229517"/>
            <a:ext cx="5644153" cy="1470078"/>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2089548" y="3237818"/>
            <a:ext cx="5536406" cy="1085850"/>
          </a:xfrm>
          <a:prstGeom prst="rect">
            <a:avLst/>
          </a:prstGeom>
          <a:ln>
            <a:solidFill>
              <a:schemeClr val="tx1"/>
            </a:solidFill>
          </a:ln>
          <a:effectLst>
            <a:outerShdw blurRad="50800" dist="38100" dir="2700000" algn="tl" rotWithShape="0">
              <a:prstClr val="black">
                <a:alpha val="40000"/>
              </a:prstClr>
            </a:outerShdw>
          </a:effectLst>
        </p:spPr>
      </p:pic>
      <p:sp>
        <p:nvSpPr>
          <p:cNvPr id="6" name="TextBox 5"/>
          <p:cNvSpPr txBox="1"/>
          <p:nvPr/>
        </p:nvSpPr>
        <p:spPr>
          <a:xfrm>
            <a:off x="1498451" y="960802"/>
            <a:ext cx="1527854" cy="300082"/>
          </a:xfrm>
          <a:prstGeom prst="rect">
            <a:avLst/>
          </a:prstGeom>
          <a:noFill/>
        </p:spPr>
        <p:txBody>
          <a:bodyPr wrap="none" rtlCol="0">
            <a:spAutoFit/>
          </a:bodyPr>
          <a:lstStyle/>
          <a:p>
            <a:r>
              <a:rPr lang="en-US" sz="1350" dirty="0"/>
              <a:t>Class to Variant.vi</a:t>
            </a:r>
          </a:p>
        </p:txBody>
      </p:sp>
      <p:sp>
        <p:nvSpPr>
          <p:cNvPr id="7" name="TextBox 6"/>
          <p:cNvSpPr txBox="1"/>
          <p:nvPr/>
        </p:nvSpPr>
        <p:spPr>
          <a:xfrm>
            <a:off x="2089548" y="2960422"/>
            <a:ext cx="1540871" cy="300082"/>
          </a:xfrm>
          <a:prstGeom prst="rect">
            <a:avLst/>
          </a:prstGeom>
          <a:noFill/>
        </p:spPr>
        <p:txBody>
          <a:bodyPr wrap="none" rtlCol="0">
            <a:spAutoFit/>
          </a:bodyPr>
          <a:lstStyle/>
          <a:p>
            <a:r>
              <a:rPr lang="en-US" sz="1350" dirty="0"/>
              <a:t>Variant to Class.vi</a:t>
            </a:r>
          </a:p>
        </p:txBody>
      </p:sp>
    </p:spTree>
    <p:extLst>
      <p:ext uri="{BB962C8B-B14F-4D97-AF65-F5344CB8AC3E}">
        <p14:creationId xmlns:p14="http://schemas.microsoft.com/office/powerpoint/2010/main" val="1449838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Overrides</a:t>
            </a:r>
            <a:endParaRPr lang="en-US" dirty="0"/>
          </a:p>
        </p:txBody>
      </p:sp>
      <p:pic>
        <p:nvPicPr>
          <p:cNvPr id="4" name="Picture 3"/>
          <p:cNvPicPr>
            <a:picLocks noChangeAspect="1"/>
          </p:cNvPicPr>
          <p:nvPr/>
        </p:nvPicPr>
        <p:blipFill>
          <a:blip r:embed="rId3"/>
          <a:stretch>
            <a:fillRect/>
          </a:stretch>
        </p:blipFill>
        <p:spPr>
          <a:xfrm>
            <a:off x="1779062" y="1295507"/>
            <a:ext cx="3016735" cy="1962174"/>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p:cNvSpPr txBox="1"/>
          <p:nvPr/>
        </p:nvSpPr>
        <p:spPr>
          <a:xfrm>
            <a:off x="1779062" y="1018508"/>
            <a:ext cx="949940" cy="300082"/>
          </a:xfrm>
          <a:prstGeom prst="rect">
            <a:avLst/>
          </a:prstGeom>
          <a:noFill/>
        </p:spPr>
        <p:txBody>
          <a:bodyPr wrap="none" rtlCol="0">
            <a:spAutoFit/>
          </a:bodyPr>
          <a:lstStyle/>
          <a:p>
            <a:r>
              <a:rPr lang="en-US" sz="1350" dirty="0"/>
              <a:t>GetText.vi</a:t>
            </a:r>
          </a:p>
        </p:txBody>
      </p:sp>
      <p:pic>
        <p:nvPicPr>
          <p:cNvPr id="6" name="Picture 5"/>
          <p:cNvPicPr>
            <a:picLocks noChangeAspect="1"/>
          </p:cNvPicPr>
          <p:nvPr/>
        </p:nvPicPr>
        <p:blipFill>
          <a:blip r:embed="rId4"/>
          <a:stretch>
            <a:fillRect/>
          </a:stretch>
        </p:blipFill>
        <p:spPr>
          <a:xfrm>
            <a:off x="5557045" y="2765795"/>
            <a:ext cx="1502317" cy="1226576"/>
          </a:xfrm>
          <a:prstGeom prst="rect">
            <a:avLst/>
          </a:prstGeom>
          <a:ln>
            <a:solidFill>
              <a:schemeClr val="tx1"/>
            </a:solidFill>
          </a:ln>
          <a:effectLst>
            <a:outerShdw blurRad="50800" dist="38100" dir="2700000" algn="tl" rotWithShape="0">
              <a:prstClr val="black">
                <a:alpha val="40000"/>
              </a:prstClr>
            </a:outerShdw>
          </a:effectLst>
        </p:spPr>
      </p:pic>
      <p:sp>
        <p:nvSpPr>
          <p:cNvPr id="7" name="TextBox 6"/>
          <p:cNvSpPr txBox="1"/>
          <p:nvPr/>
        </p:nvSpPr>
        <p:spPr>
          <a:xfrm>
            <a:off x="5557045" y="2488796"/>
            <a:ext cx="787203" cy="300082"/>
          </a:xfrm>
          <a:prstGeom prst="rect">
            <a:avLst/>
          </a:prstGeom>
          <a:noFill/>
        </p:spPr>
        <p:txBody>
          <a:bodyPr wrap="none" rtlCol="0">
            <a:spAutoFit/>
          </a:bodyPr>
          <a:lstStyle/>
          <a:p>
            <a:r>
              <a:rPr lang="en-US" sz="1350" dirty="0"/>
              <a:t>UIRef.vi</a:t>
            </a:r>
          </a:p>
        </p:txBody>
      </p:sp>
    </p:spTree>
    <p:extLst>
      <p:ext uri="{BB962C8B-B14F-4D97-AF65-F5344CB8AC3E}">
        <p14:creationId xmlns:p14="http://schemas.microsoft.com/office/powerpoint/2010/main" val="857254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pic>
        <p:nvPicPr>
          <p:cNvPr id="4" name="Picture 3"/>
          <p:cNvPicPr>
            <a:picLocks noChangeAspect="1"/>
          </p:cNvPicPr>
          <p:nvPr/>
        </p:nvPicPr>
        <p:blipFill>
          <a:blip r:embed="rId3"/>
          <a:stretch>
            <a:fillRect/>
          </a:stretch>
        </p:blipFill>
        <p:spPr>
          <a:xfrm>
            <a:off x="1498451" y="957370"/>
            <a:ext cx="4540119" cy="2036854"/>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974864" y="3221308"/>
            <a:ext cx="5651090" cy="120651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1109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pic>
        <p:nvPicPr>
          <p:cNvPr id="4" name="Picture 3"/>
          <p:cNvPicPr>
            <a:picLocks noChangeAspect="1"/>
          </p:cNvPicPr>
          <p:nvPr/>
        </p:nvPicPr>
        <p:blipFill>
          <a:blip r:embed="rId3"/>
          <a:stretch>
            <a:fillRect/>
          </a:stretch>
        </p:blipFill>
        <p:spPr>
          <a:xfrm>
            <a:off x="3972710" y="1249364"/>
            <a:ext cx="4540119" cy="2036854"/>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stretch>
            <a:fillRect/>
          </a:stretch>
        </p:blipFill>
        <p:spPr>
          <a:xfrm>
            <a:off x="473936" y="1176700"/>
            <a:ext cx="2800636" cy="2696909"/>
          </a:xfrm>
          <a:prstGeom prst="rect">
            <a:avLst/>
          </a:prstGeom>
        </p:spPr>
      </p:pic>
      <p:cxnSp>
        <p:nvCxnSpPr>
          <p:cNvPr id="6" name="Straight Arrow Connector 5"/>
          <p:cNvCxnSpPr/>
          <p:nvPr/>
        </p:nvCxnSpPr>
        <p:spPr>
          <a:xfrm flipH="1">
            <a:off x="2062210" y="2197634"/>
            <a:ext cx="1787491" cy="1435093"/>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2180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Can I Get It?</a:t>
            </a:r>
            <a:endParaRPr lang="en-US" dirty="0"/>
          </a:p>
        </p:txBody>
      </p:sp>
      <p:sp>
        <p:nvSpPr>
          <p:cNvPr id="3" name="Content Placeholder 2"/>
          <p:cNvSpPr>
            <a:spLocks noGrp="1"/>
          </p:cNvSpPr>
          <p:nvPr>
            <p:ph idx="1"/>
          </p:nvPr>
        </p:nvSpPr>
        <p:spPr>
          <a:xfrm>
            <a:off x="4147664" y="1361579"/>
            <a:ext cx="3070282" cy="2500131"/>
          </a:xfrm>
        </p:spPr>
        <p:txBody>
          <a:bodyPr>
            <a:normAutofit fontScale="92500" lnSpcReduction="20000"/>
          </a:bodyPr>
          <a:lstStyle/>
          <a:p>
            <a:r>
              <a:rPr lang="en-US" dirty="0" smtClean="0"/>
              <a:t>VI Package for the CI Service</a:t>
            </a:r>
          </a:p>
          <a:p>
            <a:pPr lvl="1"/>
            <a:r>
              <a:rPr lang="en-US" dirty="0" smtClean="0"/>
              <a:t>LabVIEW Build extension</a:t>
            </a:r>
          </a:p>
          <a:p>
            <a:pPr lvl="1"/>
            <a:r>
              <a:rPr lang="en-US" dirty="0" smtClean="0"/>
              <a:t>Run VI extension</a:t>
            </a:r>
          </a:p>
          <a:p>
            <a:pPr lvl="1"/>
            <a:endParaRPr lang="en-US" dirty="0" smtClean="0"/>
          </a:p>
          <a:p>
            <a:r>
              <a:rPr lang="en-US" dirty="0" smtClean="0"/>
              <a:t>VI Package for Alfred</a:t>
            </a:r>
          </a:p>
          <a:p>
            <a:endParaRPr lang="en-US" dirty="0" smtClean="0"/>
          </a:p>
          <a:p>
            <a:r>
              <a:rPr lang="en-US" dirty="0" smtClean="0"/>
              <a:t>Documentation</a:t>
            </a:r>
            <a:br>
              <a:rPr lang="en-US" dirty="0" smtClean="0"/>
            </a:br>
            <a:endParaRPr lang="en-US" dirty="0" smtClean="0"/>
          </a:p>
        </p:txBody>
      </p:sp>
      <p:pic>
        <p:nvPicPr>
          <p:cNvPr id="9218" name="Picture 2"/>
          <p:cNvPicPr>
            <a:picLocks noChangeAspect="1" noChangeArrowheads="1"/>
          </p:cNvPicPr>
          <p:nvPr/>
        </p:nvPicPr>
        <p:blipFill>
          <a:blip r:embed="rId3"/>
          <a:srcRect/>
          <a:stretch>
            <a:fillRect/>
          </a:stretch>
        </p:blipFill>
        <p:spPr bwMode="auto">
          <a:xfrm>
            <a:off x="1871153" y="1473662"/>
            <a:ext cx="1678781" cy="2050256"/>
          </a:xfrm>
          <a:prstGeom prst="rect">
            <a:avLst/>
          </a:prstGeom>
          <a:noFill/>
          <a:ln w="9525">
            <a:noFill/>
            <a:miter lim="800000"/>
            <a:headEnd/>
            <a:tailEnd/>
          </a:ln>
        </p:spPr>
      </p:pic>
      <p:sp>
        <p:nvSpPr>
          <p:cNvPr id="6" name="TextBox 5"/>
          <p:cNvSpPr txBox="1"/>
          <p:nvPr/>
        </p:nvSpPr>
        <p:spPr>
          <a:xfrm>
            <a:off x="1646764" y="4007047"/>
            <a:ext cx="5857373" cy="415498"/>
          </a:xfrm>
          <a:prstGeom prst="rect">
            <a:avLst/>
          </a:prstGeom>
          <a:noFill/>
        </p:spPr>
        <p:txBody>
          <a:bodyPr wrap="none" rtlCol="0">
            <a:spAutoFit/>
          </a:bodyPr>
          <a:lstStyle/>
          <a:p>
            <a:r>
              <a:rPr lang="en-US" sz="2100" dirty="0">
                <a:hlinkClick r:id="rId4" action="ppaction://hlinkpres?slideindex=1&amp;slidetitle="/>
              </a:rPr>
              <a:t>https://decibel.ni.com/content/docs/DOC-46694</a:t>
            </a:r>
            <a:endParaRPr lang="en-US" sz="2100" dirty="0"/>
          </a:p>
        </p:txBody>
      </p:sp>
      <p:sp>
        <p:nvSpPr>
          <p:cNvPr id="4" name="TextBox 3"/>
          <p:cNvSpPr txBox="1"/>
          <p:nvPr/>
        </p:nvSpPr>
        <p:spPr>
          <a:xfrm>
            <a:off x="1646764" y="815392"/>
            <a:ext cx="4818242" cy="369332"/>
          </a:xfrm>
          <a:prstGeom prst="rect">
            <a:avLst/>
          </a:prstGeom>
          <a:noFill/>
        </p:spPr>
        <p:txBody>
          <a:bodyPr wrap="none" rtlCol="0">
            <a:spAutoFit/>
          </a:bodyPr>
          <a:lstStyle/>
          <a:p>
            <a:r>
              <a:rPr lang="en-US" b="1" dirty="0"/>
              <a:t>The LabVIEW Continuous Integration Project:</a:t>
            </a:r>
          </a:p>
        </p:txBody>
      </p:sp>
    </p:spTree>
    <p:extLst>
      <p:ext uri="{BB962C8B-B14F-4D97-AF65-F5344CB8AC3E}">
        <p14:creationId xmlns:p14="http://schemas.microsoft.com/office/powerpoint/2010/main" val="2004626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a:t>
            </a:r>
            <a:endParaRPr lang="en-US" dirty="0"/>
          </a:p>
        </p:txBody>
      </p:sp>
      <p:sp>
        <p:nvSpPr>
          <p:cNvPr id="3" name="Content Placeholder 2"/>
          <p:cNvSpPr>
            <a:spLocks noGrp="1"/>
          </p:cNvSpPr>
          <p:nvPr>
            <p:ph idx="1"/>
          </p:nvPr>
        </p:nvSpPr>
        <p:spPr/>
        <p:txBody>
          <a:bodyPr/>
          <a:lstStyle/>
          <a:p>
            <a:endParaRPr lang="en-US" dirty="0"/>
          </a:p>
          <a:p>
            <a:endParaRPr lang="en-US" dirty="0"/>
          </a:p>
          <a:p>
            <a:r>
              <a:rPr lang="en-US" dirty="0"/>
              <a:t>https://</a:t>
            </a:r>
            <a:r>
              <a:rPr lang="en-US" dirty="0" err="1"/>
              <a:t>decibel.ni.com</a:t>
            </a:r>
            <a:r>
              <a:rPr lang="en-US" dirty="0"/>
              <a:t>/content/groups/continuous-integration-in-</a:t>
            </a:r>
            <a:r>
              <a:rPr lang="en-US" dirty="0" err="1"/>
              <a:t>labview</a:t>
            </a:r>
            <a:endParaRPr lang="en-US" dirty="0"/>
          </a:p>
        </p:txBody>
      </p:sp>
    </p:spTree>
    <p:extLst>
      <p:ext uri="{BB962C8B-B14F-4D97-AF65-F5344CB8AC3E}">
        <p14:creationId xmlns:p14="http://schemas.microsoft.com/office/powerpoint/2010/main" val="3109149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a:bodyPr>
          <a:lstStyle/>
          <a:p>
            <a:r>
              <a:rPr lang="en-US" dirty="0" smtClean="0"/>
              <a:t>Near-term</a:t>
            </a:r>
          </a:p>
          <a:p>
            <a:pPr lvl="1"/>
            <a:r>
              <a:rPr lang="en-US" dirty="0" smtClean="0"/>
              <a:t>Bug fixes</a:t>
            </a:r>
          </a:p>
          <a:p>
            <a:pPr lvl="1"/>
            <a:r>
              <a:rPr lang="en-US" dirty="0" smtClean="0"/>
              <a:t>A better installer for the CI Service</a:t>
            </a:r>
          </a:p>
          <a:p>
            <a:pPr lvl="1"/>
            <a:r>
              <a:rPr lang="en-US" dirty="0" smtClean="0"/>
              <a:t>Documentation for SCC pulls for some providers</a:t>
            </a:r>
          </a:p>
          <a:p>
            <a:r>
              <a:rPr lang="en-US" dirty="0" smtClean="0"/>
              <a:t>Mid-term</a:t>
            </a:r>
          </a:p>
          <a:p>
            <a:pPr lvl="1"/>
            <a:r>
              <a:rPr lang="en-US" dirty="0" smtClean="0"/>
              <a:t>Alfred as Project Provider (new build specification)</a:t>
            </a:r>
          </a:p>
          <a:p>
            <a:pPr lvl="1"/>
            <a:r>
              <a:rPr lang="en-US" dirty="0" smtClean="0"/>
              <a:t>VI Tester Extension with JUnit results</a:t>
            </a:r>
          </a:p>
          <a:p>
            <a:pPr lvl="1"/>
            <a:r>
              <a:rPr lang="en-US" dirty="0" smtClean="0"/>
              <a:t>VI Analyzer Extension</a:t>
            </a:r>
          </a:p>
          <a:p>
            <a:pPr lvl="1"/>
            <a:r>
              <a:rPr lang="en-US" dirty="0" smtClean="0"/>
              <a:t>VI Package Manager Extension</a:t>
            </a:r>
          </a:p>
          <a:p>
            <a:pPr lvl="1"/>
            <a:r>
              <a:rPr lang="en-US" dirty="0" smtClean="0"/>
              <a:t>Apply VIPC Extension</a:t>
            </a:r>
          </a:p>
          <a:p>
            <a:pPr lvl="1"/>
            <a:endParaRPr lang="en-US" dirty="0" smtClean="0"/>
          </a:p>
        </p:txBody>
      </p:sp>
    </p:spTree>
    <p:extLst>
      <p:ext uri="{BB962C8B-B14F-4D97-AF65-F5344CB8AC3E}">
        <p14:creationId xmlns:p14="http://schemas.microsoft.com/office/powerpoint/2010/main" val="3126516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775" y="2021318"/>
            <a:ext cx="1429537" cy="723069"/>
          </a:xfrm>
        </p:spPr>
        <p:txBody>
          <a:bodyPr>
            <a:normAutofit fontScale="90000"/>
          </a:bodyPr>
          <a:lstStyle/>
          <a:p>
            <a:pPr algn="ctr"/>
            <a:r>
              <a:rPr lang="en-US" dirty="0" smtClean="0"/>
              <a:t>Questions?</a:t>
            </a:r>
            <a:endParaRPr lang="en-US" dirty="0"/>
          </a:p>
        </p:txBody>
      </p:sp>
    </p:spTree>
    <p:extLst>
      <p:ext uri="{BB962C8B-B14F-4D97-AF65-F5344CB8AC3E}">
        <p14:creationId xmlns:p14="http://schemas.microsoft.com/office/powerpoint/2010/main" val="193574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What is Continuous Integration</a:t>
            </a:r>
          </a:p>
          <a:p>
            <a:r>
              <a:rPr lang="en-US" dirty="0" smtClean="0"/>
              <a:t>Project </a:t>
            </a:r>
            <a:r>
              <a:rPr lang="en-US" dirty="0"/>
              <a:t>Goals</a:t>
            </a:r>
          </a:p>
          <a:p>
            <a:r>
              <a:rPr lang="en-US" dirty="0" smtClean="0"/>
              <a:t>Definitions</a:t>
            </a:r>
          </a:p>
          <a:p>
            <a:r>
              <a:rPr lang="en-US" dirty="0" smtClean="0"/>
              <a:t>Work Flow</a:t>
            </a:r>
          </a:p>
          <a:p>
            <a:r>
              <a:rPr lang="en-US" dirty="0" smtClean="0"/>
              <a:t>Tool Support</a:t>
            </a:r>
          </a:p>
          <a:p>
            <a:pPr lvl="1"/>
            <a:r>
              <a:rPr lang="en-US" dirty="0" err="1" smtClean="0"/>
              <a:t>LabVIEW</a:t>
            </a:r>
            <a:r>
              <a:rPr lang="en-US" dirty="0" smtClean="0"/>
              <a:t> Web Service</a:t>
            </a:r>
          </a:p>
          <a:p>
            <a:pPr lvl="1"/>
            <a:r>
              <a:rPr lang="en-US" dirty="0" smtClean="0"/>
              <a:t>Adding New Job Types (Extending Capability)</a:t>
            </a:r>
          </a:p>
          <a:p>
            <a:pPr lvl="1"/>
            <a:r>
              <a:rPr lang="en-US" dirty="0" smtClean="0"/>
              <a:t>Alfred</a:t>
            </a:r>
          </a:p>
          <a:p>
            <a:r>
              <a:rPr lang="en-US" dirty="0" smtClean="0"/>
              <a:t>Road Map</a:t>
            </a:r>
          </a:p>
          <a:p>
            <a:endParaRPr lang="en-US" dirty="0" smtClean="0"/>
          </a:p>
          <a:p>
            <a:endParaRPr lang="en-US" dirty="0" smtClean="0"/>
          </a:p>
          <a:p>
            <a:endParaRPr lang="en-US" dirty="0"/>
          </a:p>
        </p:txBody>
      </p:sp>
    </p:spTree>
    <p:extLst>
      <p:ext uri="{BB962C8B-B14F-4D97-AF65-F5344CB8AC3E}">
        <p14:creationId xmlns:p14="http://schemas.microsoft.com/office/powerpoint/2010/main" val="2427760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396"/>
            <a:ext cx="4782743" cy="2594321"/>
          </a:xfrm>
          <a:prstGeom prst="rect">
            <a:avLst/>
          </a:prstGeom>
        </p:spPr>
      </p:pic>
      <p:sp>
        <p:nvSpPr>
          <p:cNvPr id="9" name="TextBox 8"/>
          <p:cNvSpPr txBox="1"/>
          <p:nvPr/>
        </p:nvSpPr>
        <p:spPr>
          <a:xfrm>
            <a:off x="639392" y="1406767"/>
            <a:ext cx="8164366"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10 a.m. – 12:45 p.m.	Morning Sessions 				4</a:t>
            </a:r>
            <a:r>
              <a:rPr lang="en-US" baseline="30000" dirty="0">
                <a:solidFill>
                  <a:schemeClr val="bg1"/>
                </a:solidFill>
              </a:rPr>
              <a:t>th</a:t>
            </a:r>
            <a:r>
              <a:rPr lang="en-US" dirty="0">
                <a:solidFill>
                  <a:schemeClr val="bg1"/>
                </a:solidFill>
              </a:rPr>
              <a:t> Floor</a:t>
            </a:r>
          </a:p>
          <a:p>
            <a:pPr lvl="8"/>
            <a:r>
              <a:rPr lang="en-US" dirty="0">
                <a:solidFill>
                  <a:schemeClr val="bg1"/>
                </a:solidFill>
              </a:rPr>
              <a:t>						Rooms 11-19</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12:45 p.m.				Lunch Keynote/Awards Ceremony	Expo Hall 4</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2:30 – 5:30 p.m.		Afternoon Sessions 				4</a:t>
            </a:r>
            <a:r>
              <a:rPr lang="en-US" baseline="30000" dirty="0">
                <a:solidFill>
                  <a:schemeClr val="bg1"/>
                </a:solidFill>
              </a:rPr>
              <a:t>th</a:t>
            </a:r>
            <a:r>
              <a:rPr lang="en-US" dirty="0">
                <a:solidFill>
                  <a:schemeClr val="bg1"/>
                </a:solidFill>
              </a:rPr>
              <a:t> Floor</a:t>
            </a:r>
          </a:p>
          <a:p>
            <a:pPr lvl="8"/>
            <a:r>
              <a:rPr lang="en-US" dirty="0">
                <a:solidFill>
                  <a:schemeClr val="bg1"/>
                </a:solidFill>
              </a:rPr>
              <a:t>						Rooms 11-19</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5:30 – 7 p.m.			NIWeek Welcome Happy Hour/		Expo Hall 3</a:t>
            </a:r>
          </a:p>
          <a:p>
            <a:pPr lvl="5"/>
            <a:r>
              <a:rPr lang="en-US" dirty="0">
                <a:solidFill>
                  <a:schemeClr val="bg1"/>
                </a:solidFill>
              </a:rPr>
              <a:t>	Exhibition Opens</a:t>
            </a:r>
          </a:p>
        </p:txBody>
      </p:sp>
    </p:spTree>
    <p:extLst>
      <p:ext uri="{BB962C8B-B14F-4D97-AF65-F5344CB8AC3E}">
        <p14:creationId xmlns:p14="http://schemas.microsoft.com/office/powerpoint/2010/main" val="11179395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55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40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Continuous </a:t>
            </a:r>
            <a:r>
              <a:rPr lang="en-US" dirty="0"/>
              <a:t>I</a:t>
            </a:r>
            <a:r>
              <a:rPr lang="en-US" dirty="0" smtClean="0"/>
              <a:t>ntegration?</a:t>
            </a:r>
            <a:endParaRPr lang="en-US" dirty="0"/>
          </a:p>
        </p:txBody>
      </p:sp>
      <p:sp>
        <p:nvSpPr>
          <p:cNvPr id="3" name="Content Placeholder 2"/>
          <p:cNvSpPr>
            <a:spLocks noGrp="1"/>
          </p:cNvSpPr>
          <p:nvPr>
            <p:ph idx="1"/>
          </p:nvPr>
        </p:nvSpPr>
        <p:spPr/>
        <p:txBody>
          <a:bodyPr/>
          <a:lstStyle/>
          <a:p>
            <a:r>
              <a:rPr lang="en-US" b="1" dirty="0" smtClean="0"/>
              <a:t>Definition: </a:t>
            </a:r>
            <a:br>
              <a:rPr lang="en-US" b="1" dirty="0" smtClean="0"/>
            </a:br>
            <a:r>
              <a:rPr lang="en-US" b="1" dirty="0" smtClean="0"/>
              <a:t>	</a:t>
            </a:r>
            <a:r>
              <a:rPr lang="en-US" dirty="0" smtClean="0"/>
              <a:t>Continuous Integration (CI) is a development practice that requires developers to integrate code into a shared repository several times a day. Each check-in is then verified by an automated build, allowing teams to detect problems early.</a:t>
            </a:r>
          </a:p>
          <a:p>
            <a:endParaRPr lang="en-US" dirty="0" smtClean="0"/>
          </a:p>
          <a:p>
            <a:r>
              <a:rPr lang="en-US" dirty="0" smtClean="0"/>
              <a:t>Possible Components:</a:t>
            </a:r>
          </a:p>
          <a:p>
            <a:pPr lvl="1"/>
            <a:r>
              <a:rPr lang="en-US" b="1" dirty="0" smtClean="0"/>
              <a:t>Frequent commits to source code control</a:t>
            </a:r>
          </a:p>
          <a:p>
            <a:pPr lvl="1"/>
            <a:r>
              <a:rPr lang="en-US" dirty="0" smtClean="0"/>
              <a:t>Unit Testing</a:t>
            </a:r>
          </a:p>
          <a:p>
            <a:pPr lvl="1"/>
            <a:r>
              <a:rPr lang="en-US" dirty="0" smtClean="0"/>
              <a:t>Compiling (</a:t>
            </a:r>
            <a:r>
              <a:rPr lang="en-US" dirty="0" err="1" smtClean="0"/>
              <a:t>llb</a:t>
            </a:r>
            <a:r>
              <a:rPr lang="en-US" dirty="0" smtClean="0"/>
              <a:t>, exe, VI package, </a:t>
            </a:r>
            <a:r>
              <a:rPr lang="en-US" dirty="0" err="1" smtClean="0"/>
              <a:t>etc</a:t>
            </a:r>
            <a:r>
              <a:rPr lang="en-US" dirty="0" smtClean="0"/>
              <a:t>)</a:t>
            </a:r>
            <a:endParaRPr lang="en-US" dirty="0"/>
          </a:p>
          <a:p>
            <a:pPr lvl="1"/>
            <a:r>
              <a:rPr lang="en-US" dirty="0" smtClean="0"/>
              <a:t>Functional Testing</a:t>
            </a:r>
            <a:endParaRPr lang="en-US" dirty="0"/>
          </a:p>
        </p:txBody>
      </p:sp>
    </p:spTree>
    <p:custDataLst>
      <p:tags r:id="rId1"/>
    </p:custDataLst>
    <p:extLst>
      <p:ext uri="{BB962C8B-B14F-4D97-AF65-F5344CB8AC3E}">
        <p14:creationId xmlns:p14="http://schemas.microsoft.com/office/powerpoint/2010/main" val="85357528"/>
      </p:ext>
    </p:extLst>
  </p:cSld>
  <p:clrMapOvr>
    <a:masterClrMapping/>
  </p:clrMapOvr>
  <mc:AlternateContent xmlns:mc="http://schemas.openxmlformats.org/markup-compatibility/2006" xmlns:p14="http://schemas.microsoft.com/office/powerpoint/2010/main">
    <mc:Choice Requires="p14">
      <p:transition spd="slow" p14:dur="2000" advTm="82902"/>
    </mc:Choice>
    <mc:Fallback xmlns="">
      <p:transition spd="slow" advTm="829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453" y="107123"/>
            <a:ext cx="6313051" cy="723069"/>
          </a:xfrm>
        </p:spPr>
        <p:txBody>
          <a:bodyPr/>
          <a:lstStyle/>
          <a:p>
            <a:r>
              <a:rPr lang="en-US" dirty="0" smtClean="0"/>
              <a:t>What is Continuous Integration?</a:t>
            </a:r>
            <a:endParaRPr lang="en-US" dirty="0"/>
          </a:p>
        </p:txBody>
      </p:sp>
      <p:cxnSp>
        <p:nvCxnSpPr>
          <p:cNvPr id="5" name="Straight Arrow Connector 4"/>
          <p:cNvCxnSpPr>
            <a:endCxn id="1028" idx="1"/>
          </p:cNvCxnSpPr>
          <p:nvPr/>
        </p:nvCxnSpPr>
        <p:spPr>
          <a:xfrm>
            <a:off x="2884212" y="1708566"/>
            <a:ext cx="555085" cy="364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1886942" y="830191"/>
            <a:ext cx="955481" cy="1449172"/>
            <a:chOff x="820800" y="2091813"/>
            <a:chExt cx="1273974" cy="1449172"/>
          </a:xfrm>
        </p:grpSpPr>
        <p:pic>
          <p:nvPicPr>
            <p:cNvPr id="1026" name="Picture 2" descr="http://simpleicon.com/wp-content/uploads/multy-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00" y="2091813"/>
              <a:ext cx="1273974" cy="1273974"/>
            </a:xfrm>
            <a:prstGeom prst="rect">
              <a:avLst/>
            </a:prstGeom>
            <a:noFill/>
            <a:extLst>
              <a:ext uri="{909E8E84-426E-40dd-AFC4-6F175D3DCCD1}">
                <a14:hiddenFill xmlns="" xmlns:a14="http://schemas.microsoft.com/office/drawing/2010/main">
                  <a:solidFill>
                    <a:srgbClr val="FFFFFF"/>
                  </a:solidFill>
                </a14:hiddenFill>
              </a:ext>
            </a:extLst>
          </p:spPr>
        </p:pic>
        <p:sp>
          <p:nvSpPr>
            <p:cNvPr id="9" name="Content Placeholder 2"/>
            <p:cNvSpPr txBox="1">
              <a:spLocks/>
            </p:cNvSpPr>
            <p:nvPr/>
          </p:nvSpPr>
          <p:spPr>
            <a:xfrm>
              <a:off x="992007" y="3190588"/>
              <a:ext cx="977720" cy="350397"/>
            </a:xfrm>
            <a:prstGeom prst="rect">
              <a:avLst/>
            </a:prstGeom>
          </p:spPr>
          <p:txBody>
            <a:bodyPr vert="horz" lIns="0" tIns="34288" rIns="0" bIns="34288" rtlCol="0">
              <a:no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000" b="0" i="0" kern="1200">
                  <a:solidFill>
                    <a:schemeClr val="bg2">
                      <a:lumMod val="25000"/>
                    </a:schemeClr>
                  </a:solidFill>
                  <a:latin typeface="+mn-lt"/>
                  <a:ea typeface="+mn-ea"/>
                  <a:cs typeface="Univers LT Std 45 Light"/>
                </a:defRPr>
              </a:lvl1pPr>
              <a:lvl2pPr marL="642640" indent="-186321" algn="l" defTabSz="457174" rtl="0" eaLnBrk="1" latinLnBrk="0" hangingPunct="1">
                <a:spcBef>
                  <a:spcPct val="20000"/>
                </a:spcBef>
                <a:buClr>
                  <a:schemeClr val="bg1">
                    <a:lumMod val="50000"/>
                  </a:schemeClr>
                </a:buClr>
                <a:buSzPct val="70000"/>
                <a:buFont typeface="Arial"/>
                <a:buChar char="•"/>
                <a:defRPr sz="1800" b="0" i="0" kern="1200">
                  <a:solidFill>
                    <a:schemeClr val="bg2">
                      <a:lumMod val="25000"/>
                    </a:schemeClr>
                  </a:solidFill>
                  <a:latin typeface="+mn-lt"/>
                  <a:ea typeface="+mn-ea"/>
                  <a:cs typeface="Univers LT Std 45 Light"/>
                </a:defRPr>
              </a:lvl2pPr>
              <a:lvl3pPr marL="1082224" indent="-167354" algn="l" defTabSz="457174" rtl="0" eaLnBrk="1" latinLnBrk="0" hangingPunct="1">
                <a:spcBef>
                  <a:spcPct val="20000"/>
                </a:spcBef>
                <a:buClr>
                  <a:schemeClr val="bg1">
                    <a:lumMod val="50000"/>
                  </a:schemeClr>
                </a:buClr>
                <a:buSzPct val="70000"/>
                <a:buFont typeface="Courier New"/>
                <a:buChar char="o"/>
                <a:defRPr sz="1600" b="0" i="0" kern="1200">
                  <a:solidFill>
                    <a:schemeClr val="bg2">
                      <a:lumMod val="25000"/>
                    </a:schemeClr>
                  </a:solidFill>
                  <a:latin typeface="+mn-lt"/>
                  <a:ea typeface="+mn-ea"/>
                  <a:cs typeface="Univers LT Std 45 Light"/>
                </a:defRPr>
              </a:lvl3pPr>
              <a:lvl4pPr marL="1600110" indent="-228587" algn="l" defTabSz="457174" rtl="0" eaLnBrk="1" latinLnBrk="0" hangingPunct="1">
                <a:spcBef>
                  <a:spcPct val="20000"/>
                </a:spcBef>
                <a:buClr>
                  <a:schemeClr val="bg1">
                    <a:lumMod val="50000"/>
                  </a:schemeClr>
                </a:buClr>
                <a:buSzPct val="70000"/>
                <a:buFont typeface="Arial"/>
                <a:buChar char="–"/>
                <a:defRPr sz="1400" b="0" i="0" kern="1200">
                  <a:solidFill>
                    <a:schemeClr val="bg2">
                      <a:lumMod val="25000"/>
                    </a:schemeClr>
                  </a:solidFill>
                  <a:latin typeface="+mn-lt"/>
                  <a:ea typeface="+mn-ea"/>
                  <a:cs typeface="Univers LT Std 45 Light"/>
                </a:defRPr>
              </a:lvl4pPr>
              <a:lvl5pPr marL="1828698" indent="0" algn="l" defTabSz="457174" rtl="0" eaLnBrk="1" latinLnBrk="0" hangingPunct="1">
                <a:spcBef>
                  <a:spcPct val="20000"/>
                </a:spcBef>
                <a:buClr>
                  <a:schemeClr val="bg1">
                    <a:lumMod val="50000"/>
                  </a:schemeClr>
                </a:buClr>
                <a:buSzPct val="70000"/>
                <a:buFont typeface="Arial"/>
                <a:buNone/>
                <a:defRPr sz="1400" kern="1200">
                  <a:solidFill>
                    <a:schemeClr val="tx1"/>
                  </a:solidFill>
                  <a:latin typeface="+mn-lt"/>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dirty="0"/>
                <a:t>Developers</a:t>
              </a:r>
            </a:p>
          </p:txBody>
        </p:sp>
      </p:grpSp>
      <p:grpSp>
        <p:nvGrpSpPr>
          <p:cNvPr id="8" name="Group 7"/>
          <p:cNvGrpSpPr/>
          <p:nvPr/>
        </p:nvGrpSpPr>
        <p:grpSpPr>
          <a:xfrm>
            <a:off x="3397509" y="1540940"/>
            <a:ext cx="882185" cy="1379529"/>
            <a:chOff x="2921663" y="887482"/>
            <a:chExt cx="1176247" cy="1379529"/>
          </a:xfrm>
        </p:grpSpPr>
        <p:pic>
          <p:nvPicPr>
            <p:cNvPr id="1028" name="Picture 4" descr="http://images.clipartpanda.com/repository-clipart-rep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7381" y="887482"/>
              <a:ext cx="1064812" cy="1064813"/>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ontent Placeholder 2"/>
            <p:cNvSpPr txBox="1">
              <a:spLocks/>
            </p:cNvSpPr>
            <p:nvPr/>
          </p:nvSpPr>
          <p:spPr>
            <a:xfrm>
              <a:off x="2921663" y="1916614"/>
              <a:ext cx="1176247" cy="350397"/>
            </a:xfrm>
            <a:prstGeom prst="rect">
              <a:avLst/>
            </a:prstGeom>
          </p:spPr>
          <p:txBody>
            <a:bodyPr vert="horz" lIns="0" tIns="34288" rIns="0" bIns="34288" rtlCol="0">
              <a:no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000" b="0" i="0" kern="1200">
                  <a:solidFill>
                    <a:schemeClr val="bg2">
                      <a:lumMod val="25000"/>
                    </a:schemeClr>
                  </a:solidFill>
                  <a:latin typeface="+mn-lt"/>
                  <a:ea typeface="+mn-ea"/>
                  <a:cs typeface="Univers LT Std 45 Light"/>
                </a:defRPr>
              </a:lvl1pPr>
              <a:lvl2pPr marL="642640" indent="-186321" algn="l" defTabSz="457174" rtl="0" eaLnBrk="1" latinLnBrk="0" hangingPunct="1">
                <a:spcBef>
                  <a:spcPct val="20000"/>
                </a:spcBef>
                <a:buClr>
                  <a:schemeClr val="bg1">
                    <a:lumMod val="50000"/>
                  </a:schemeClr>
                </a:buClr>
                <a:buSzPct val="70000"/>
                <a:buFont typeface="Arial"/>
                <a:buChar char="•"/>
                <a:defRPr sz="1800" b="0" i="0" kern="1200">
                  <a:solidFill>
                    <a:schemeClr val="bg2">
                      <a:lumMod val="25000"/>
                    </a:schemeClr>
                  </a:solidFill>
                  <a:latin typeface="+mn-lt"/>
                  <a:ea typeface="+mn-ea"/>
                  <a:cs typeface="Univers LT Std 45 Light"/>
                </a:defRPr>
              </a:lvl2pPr>
              <a:lvl3pPr marL="1082224" indent="-167354" algn="l" defTabSz="457174" rtl="0" eaLnBrk="1" latinLnBrk="0" hangingPunct="1">
                <a:spcBef>
                  <a:spcPct val="20000"/>
                </a:spcBef>
                <a:buClr>
                  <a:schemeClr val="bg1">
                    <a:lumMod val="50000"/>
                  </a:schemeClr>
                </a:buClr>
                <a:buSzPct val="70000"/>
                <a:buFont typeface="Courier New"/>
                <a:buChar char="o"/>
                <a:defRPr sz="1600" b="0" i="0" kern="1200">
                  <a:solidFill>
                    <a:schemeClr val="bg2">
                      <a:lumMod val="25000"/>
                    </a:schemeClr>
                  </a:solidFill>
                  <a:latin typeface="+mn-lt"/>
                  <a:ea typeface="+mn-ea"/>
                  <a:cs typeface="Univers LT Std 45 Light"/>
                </a:defRPr>
              </a:lvl3pPr>
              <a:lvl4pPr marL="1600110" indent="-228587" algn="l" defTabSz="457174" rtl="0" eaLnBrk="1" latinLnBrk="0" hangingPunct="1">
                <a:spcBef>
                  <a:spcPct val="20000"/>
                </a:spcBef>
                <a:buClr>
                  <a:schemeClr val="bg1">
                    <a:lumMod val="50000"/>
                  </a:schemeClr>
                </a:buClr>
                <a:buSzPct val="70000"/>
                <a:buFont typeface="Arial"/>
                <a:buChar char="–"/>
                <a:defRPr sz="1400" b="0" i="0" kern="1200">
                  <a:solidFill>
                    <a:schemeClr val="bg2">
                      <a:lumMod val="25000"/>
                    </a:schemeClr>
                  </a:solidFill>
                  <a:latin typeface="+mn-lt"/>
                  <a:ea typeface="+mn-ea"/>
                  <a:cs typeface="Univers LT Std 45 Light"/>
                </a:defRPr>
              </a:lvl4pPr>
              <a:lvl5pPr marL="1828698" indent="0" algn="l" defTabSz="457174" rtl="0" eaLnBrk="1" latinLnBrk="0" hangingPunct="1">
                <a:spcBef>
                  <a:spcPct val="20000"/>
                </a:spcBef>
                <a:buClr>
                  <a:schemeClr val="bg1">
                    <a:lumMod val="50000"/>
                  </a:schemeClr>
                </a:buClr>
                <a:buSzPct val="70000"/>
                <a:buFont typeface="Arial"/>
                <a:buNone/>
                <a:defRPr sz="1400" kern="1200">
                  <a:solidFill>
                    <a:schemeClr val="tx1"/>
                  </a:solidFill>
                  <a:latin typeface="+mn-lt"/>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dirty="0"/>
                <a:t>Source Control</a:t>
              </a:r>
            </a:p>
          </p:txBody>
        </p:sp>
      </p:grpSp>
      <p:grpSp>
        <p:nvGrpSpPr>
          <p:cNvPr id="12" name="Group 11"/>
          <p:cNvGrpSpPr/>
          <p:nvPr/>
        </p:nvGrpSpPr>
        <p:grpSpPr>
          <a:xfrm>
            <a:off x="4928563" y="2336089"/>
            <a:ext cx="592086" cy="1442822"/>
            <a:chOff x="5554713" y="2414881"/>
            <a:chExt cx="789448" cy="1442822"/>
          </a:xfrm>
        </p:grpSpPr>
        <p:sp>
          <p:nvSpPr>
            <p:cNvPr id="17" name="Content Placeholder 2"/>
            <p:cNvSpPr txBox="1">
              <a:spLocks/>
            </p:cNvSpPr>
            <p:nvPr/>
          </p:nvSpPr>
          <p:spPr>
            <a:xfrm>
              <a:off x="5693345" y="3507306"/>
              <a:ext cx="512183" cy="350397"/>
            </a:xfrm>
            <a:prstGeom prst="rect">
              <a:avLst/>
            </a:prstGeom>
          </p:spPr>
          <p:txBody>
            <a:bodyPr vert="horz" lIns="0" tIns="34288" rIns="0" bIns="34288" rtlCol="0">
              <a:no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000" b="0" i="0" kern="1200">
                  <a:solidFill>
                    <a:schemeClr val="bg2">
                      <a:lumMod val="25000"/>
                    </a:schemeClr>
                  </a:solidFill>
                  <a:latin typeface="+mn-lt"/>
                  <a:ea typeface="+mn-ea"/>
                  <a:cs typeface="Univers LT Std 45 Light"/>
                </a:defRPr>
              </a:lvl1pPr>
              <a:lvl2pPr marL="642640" indent="-186321" algn="l" defTabSz="457174" rtl="0" eaLnBrk="1" latinLnBrk="0" hangingPunct="1">
                <a:spcBef>
                  <a:spcPct val="20000"/>
                </a:spcBef>
                <a:buClr>
                  <a:schemeClr val="bg1">
                    <a:lumMod val="50000"/>
                  </a:schemeClr>
                </a:buClr>
                <a:buSzPct val="70000"/>
                <a:buFont typeface="Arial"/>
                <a:buChar char="•"/>
                <a:defRPr sz="1800" b="0" i="0" kern="1200">
                  <a:solidFill>
                    <a:schemeClr val="bg2">
                      <a:lumMod val="25000"/>
                    </a:schemeClr>
                  </a:solidFill>
                  <a:latin typeface="+mn-lt"/>
                  <a:ea typeface="+mn-ea"/>
                  <a:cs typeface="Univers LT Std 45 Light"/>
                </a:defRPr>
              </a:lvl2pPr>
              <a:lvl3pPr marL="1082224" indent="-167354" algn="l" defTabSz="457174" rtl="0" eaLnBrk="1" latinLnBrk="0" hangingPunct="1">
                <a:spcBef>
                  <a:spcPct val="20000"/>
                </a:spcBef>
                <a:buClr>
                  <a:schemeClr val="bg1">
                    <a:lumMod val="50000"/>
                  </a:schemeClr>
                </a:buClr>
                <a:buSzPct val="70000"/>
                <a:buFont typeface="Courier New"/>
                <a:buChar char="o"/>
                <a:defRPr sz="1600" b="0" i="0" kern="1200">
                  <a:solidFill>
                    <a:schemeClr val="bg2">
                      <a:lumMod val="25000"/>
                    </a:schemeClr>
                  </a:solidFill>
                  <a:latin typeface="+mn-lt"/>
                  <a:ea typeface="+mn-ea"/>
                  <a:cs typeface="Univers LT Std 45 Light"/>
                </a:defRPr>
              </a:lvl3pPr>
              <a:lvl4pPr marL="1600110" indent="-228587" algn="l" defTabSz="457174" rtl="0" eaLnBrk="1" latinLnBrk="0" hangingPunct="1">
                <a:spcBef>
                  <a:spcPct val="20000"/>
                </a:spcBef>
                <a:buClr>
                  <a:schemeClr val="bg1">
                    <a:lumMod val="50000"/>
                  </a:schemeClr>
                </a:buClr>
                <a:buSzPct val="70000"/>
                <a:buFont typeface="Arial"/>
                <a:buChar char="–"/>
                <a:defRPr sz="1400" b="0" i="0" kern="1200">
                  <a:solidFill>
                    <a:schemeClr val="bg2">
                      <a:lumMod val="25000"/>
                    </a:schemeClr>
                  </a:solidFill>
                  <a:latin typeface="+mn-lt"/>
                  <a:ea typeface="+mn-ea"/>
                  <a:cs typeface="Univers LT Std 45 Light"/>
                </a:defRPr>
              </a:lvl4pPr>
              <a:lvl5pPr marL="1828698" indent="0" algn="l" defTabSz="457174" rtl="0" eaLnBrk="1" latinLnBrk="0" hangingPunct="1">
                <a:spcBef>
                  <a:spcPct val="20000"/>
                </a:spcBef>
                <a:buClr>
                  <a:schemeClr val="bg1">
                    <a:lumMod val="50000"/>
                  </a:schemeClr>
                </a:buClr>
                <a:buSzPct val="70000"/>
                <a:buFont typeface="Arial"/>
                <a:buNone/>
                <a:defRPr sz="1400" kern="1200">
                  <a:solidFill>
                    <a:schemeClr val="tx1"/>
                  </a:solidFill>
                  <a:latin typeface="+mn-lt"/>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dirty="0"/>
                <a:t>CI Tool</a:t>
              </a:r>
            </a:p>
          </p:txBody>
        </p:sp>
        <p:pic>
          <p:nvPicPr>
            <p:cNvPr id="1032" name="Picture 8" descr="https://wiki.jenkins-ci.org/download/attachments/2916393/logo.png?version=1&amp;modificationDate=13027539470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4713" y="2414881"/>
              <a:ext cx="789448" cy="109242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31" name="Curved Left Arrow 30"/>
          <p:cNvSpPr/>
          <p:nvPr/>
        </p:nvSpPr>
        <p:spPr>
          <a:xfrm rot="17462033">
            <a:off x="4468110" y="1917370"/>
            <a:ext cx="374597" cy="694682"/>
          </a:xfrm>
          <a:prstGeom prst="curvedLeftArrow">
            <a:avLst>
              <a:gd name="adj1" fmla="val 25000"/>
              <a:gd name="adj2" fmla="val 50000"/>
              <a:gd name="adj3" fmla="val 30040"/>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6" name="Curved Left Arrow 35"/>
          <p:cNvSpPr/>
          <p:nvPr/>
        </p:nvSpPr>
        <p:spPr>
          <a:xfrm rot="6673545">
            <a:off x="4327469" y="2331012"/>
            <a:ext cx="374597" cy="694682"/>
          </a:xfrm>
          <a:prstGeom prst="curvedLeftArrow">
            <a:avLst>
              <a:gd name="adj1" fmla="val 25000"/>
              <a:gd name="adj2" fmla="val 50000"/>
              <a:gd name="adj3" fmla="val 30040"/>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pic>
        <p:nvPicPr>
          <p:cNvPr id="1036" name="Picture 12" descr="https://cdn0.iconfinder.com/data/icons/thin-files-documents/57/thin-071_file_document_code_binary-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9951" y="1712246"/>
            <a:ext cx="223607" cy="298143"/>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12" descr="https://cdn0.iconfinder.com/data/icons/thin-files-documents/57/thin-071_file_document_code_binary-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3604" y="1928966"/>
            <a:ext cx="223607" cy="298143"/>
          </a:xfrm>
          <a:prstGeom prst="rect">
            <a:avLst/>
          </a:prstGeom>
          <a:noFill/>
          <a:extLst>
            <a:ext uri="{909E8E84-426E-40dd-AFC4-6F175D3DCCD1}">
              <a14:hiddenFill xmlns="" xmlns:a14="http://schemas.microsoft.com/office/drawing/2010/main">
                <a:solidFill>
                  <a:srgbClr val="FFFFFF"/>
                </a:solidFill>
              </a14:hiddenFill>
            </a:ext>
          </a:extLst>
        </p:spPr>
      </p:pic>
      <p:pic>
        <p:nvPicPr>
          <p:cNvPr id="1038" name="Picture 14" descr="http://www.clker.com/cliparts/b/U/U/w/D/A/nerd-glasses-m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8854" y="2806847"/>
            <a:ext cx="480457" cy="227243"/>
          </a:xfrm>
          <a:prstGeom prst="rect">
            <a:avLst/>
          </a:prstGeom>
          <a:noFill/>
          <a:extLst>
            <a:ext uri="{909E8E84-426E-40dd-AFC4-6F175D3DCCD1}">
              <a14:hiddenFill xmlns="" xmlns:a14="http://schemas.microsoft.com/office/drawing/2010/main">
                <a:solidFill>
                  <a:srgbClr val="FFFFFF"/>
                </a:solidFill>
              </a14:hiddenFill>
            </a:ext>
          </a:extLst>
        </p:spPr>
      </p:pic>
      <p:sp>
        <p:nvSpPr>
          <p:cNvPr id="41" name="Curved Left Arrow 40"/>
          <p:cNvSpPr/>
          <p:nvPr/>
        </p:nvSpPr>
        <p:spPr>
          <a:xfrm rot="6673545">
            <a:off x="3138924" y="1747363"/>
            <a:ext cx="970012" cy="3348500"/>
          </a:xfrm>
          <a:prstGeom prst="curvedLeftArrow">
            <a:avLst>
              <a:gd name="adj1" fmla="val 25000"/>
              <a:gd name="adj2" fmla="val 50000"/>
              <a:gd name="adj3" fmla="val 30040"/>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pic>
        <p:nvPicPr>
          <p:cNvPr id="10" name="Picture 4" descr="http://spotfire.tibco.com/blog/wp-content/uploads/j043981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8838" y="3383139"/>
            <a:ext cx="650184" cy="86691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 name="Group 3"/>
          <p:cNvGrpSpPr/>
          <p:nvPr/>
        </p:nvGrpSpPr>
        <p:grpSpPr>
          <a:xfrm>
            <a:off x="6079273" y="718570"/>
            <a:ext cx="1154927" cy="3625080"/>
            <a:chOff x="6581696" y="718570"/>
            <a:chExt cx="1539903" cy="3625080"/>
          </a:xfrm>
        </p:grpSpPr>
        <p:sp>
          <p:nvSpPr>
            <p:cNvPr id="45" name="Rounded Rectangle 44"/>
            <p:cNvSpPr/>
            <p:nvPr/>
          </p:nvSpPr>
          <p:spPr>
            <a:xfrm>
              <a:off x="6581696" y="718570"/>
              <a:ext cx="1539903" cy="3625080"/>
            </a:xfrm>
            <a:prstGeom prst="roundRect">
              <a:avLst/>
            </a:prstGeom>
            <a:noFill/>
            <a:ln w="25400">
              <a:solidFill>
                <a:schemeClr val="accent1"/>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3" name="Group 2"/>
            <p:cNvGrpSpPr/>
            <p:nvPr/>
          </p:nvGrpSpPr>
          <p:grpSpPr>
            <a:xfrm>
              <a:off x="6855691" y="898570"/>
              <a:ext cx="944737" cy="1030750"/>
              <a:chOff x="7537630" y="559476"/>
              <a:chExt cx="944737" cy="1030750"/>
            </a:xfrm>
          </p:grpSpPr>
          <p:sp>
            <p:nvSpPr>
              <p:cNvPr id="14" name="Content Placeholder 2"/>
              <p:cNvSpPr txBox="1">
                <a:spLocks/>
              </p:cNvSpPr>
              <p:nvPr/>
            </p:nvSpPr>
            <p:spPr>
              <a:xfrm>
                <a:off x="7537630" y="1239829"/>
                <a:ext cx="944737" cy="350397"/>
              </a:xfrm>
              <a:prstGeom prst="rect">
                <a:avLst/>
              </a:prstGeom>
            </p:spPr>
            <p:txBody>
              <a:bodyPr vert="horz" lIns="0" tIns="34288" rIns="0" bIns="34288" rtlCol="0">
                <a:no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000" b="0" i="0" kern="1200">
                    <a:solidFill>
                      <a:schemeClr val="bg2">
                        <a:lumMod val="25000"/>
                      </a:schemeClr>
                    </a:solidFill>
                    <a:latin typeface="+mn-lt"/>
                    <a:ea typeface="+mn-ea"/>
                    <a:cs typeface="Univers LT Std 45 Light"/>
                  </a:defRPr>
                </a:lvl1pPr>
                <a:lvl2pPr marL="642640" indent="-186321" algn="l" defTabSz="457174" rtl="0" eaLnBrk="1" latinLnBrk="0" hangingPunct="1">
                  <a:spcBef>
                    <a:spcPct val="20000"/>
                  </a:spcBef>
                  <a:buClr>
                    <a:schemeClr val="bg1">
                      <a:lumMod val="50000"/>
                    </a:schemeClr>
                  </a:buClr>
                  <a:buSzPct val="70000"/>
                  <a:buFont typeface="Arial"/>
                  <a:buChar char="•"/>
                  <a:defRPr sz="1800" b="0" i="0" kern="1200">
                    <a:solidFill>
                      <a:schemeClr val="bg2">
                        <a:lumMod val="25000"/>
                      </a:schemeClr>
                    </a:solidFill>
                    <a:latin typeface="+mn-lt"/>
                    <a:ea typeface="+mn-ea"/>
                    <a:cs typeface="Univers LT Std 45 Light"/>
                  </a:defRPr>
                </a:lvl2pPr>
                <a:lvl3pPr marL="1082224" indent="-167354" algn="l" defTabSz="457174" rtl="0" eaLnBrk="1" latinLnBrk="0" hangingPunct="1">
                  <a:spcBef>
                    <a:spcPct val="20000"/>
                  </a:spcBef>
                  <a:buClr>
                    <a:schemeClr val="bg1">
                      <a:lumMod val="50000"/>
                    </a:schemeClr>
                  </a:buClr>
                  <a:buSzPct val="70000"/>
                  <a:buFont typeface="Courier New"/>
                  <a:buChar char="o"/>
                  <a:defRPr sz="1600" b="0" i="0" kern="1200">
                    <a:solidFill>
                      <a:schemeClr val="bg2">
                        <a:lumMod val="25000"/>
                      </a:schemeClr>
                    </a:solidFill>
                    <a:latin typeface="+mn-lt"/>
                    <a:ea typeface="+mn-ea"/>
                    <a:cs typeface="Univers LT Std 45 Light"/>
                  </a:defRPr>
                </a:lvl3pPr>
                <a:lvl4pPr marL="1600110" indent="-228587" algn="l" defTabSz="457174" rtl="0" eaLnBrk="1" latinLnBrk="0" hangingPunct="1">
                  <a:spcBef>
                    <a:spcPct val="20000"/>
                  </a:spcBef>
                  <a:buClr>
                    <a:schemeClr val="bg1">
                      <a:lumMod val="50000"/>
                    </a:schemeClr>
                  </a:buClr>
                  <a:buSzPct val="70000"/>
                  <a:buFont typeface="Arial"/>
                  <a:buChar char="–"/>
                  <a:defRPr sz="1400" b="0" i="0" kern="1200">
                    <a:solidFill>
                      <a:schemeClr val="bg2">
                        <a:lumMod val="25000"/>
                      </a:schemeClr>
                    </a:solidFill>
                    <a:latin typeface="+mn-lt"/>
                    <a:ea typeface="+mn-ea"/>
                    <a:cs typeface="Univers LT Std 45 Light"/>
                  </a:defRPr>
                </a:lvl4pPr>
                <a:lvl5pPr marL="1828698" indent="0" algn="l" defTabSz="457174" rtl="0" eaLnBrk="1" latinLnBrk="0" hangingPunct="1">
                  <a:spcBef>
                    <a:spcPct val="20000"/>
                  </a:spcBef>
                  <a:buClr>
                    <a:schemeClr val="bg1">
                      <a:lumMod val="50000"/>
                    </a:schemeClr>
                  </a:buClr>
                  <a:buSzPct val="70000"/>
                  <a:buFont typeface="Arial"/>
                  <a:buNone/>
                  <a:defRPr sz="1400" kern="1200">
                    <a:solidFill>
                      <a:schemeClr val="tx1"/>
                    </a:solidFill>
                    <a:latin typeface="+mn-lt"/>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dirty="0"/>
                  <a:t>Unit Testing</a:t>
                </a:r>
              </a:p>
            </p:txBody>
          </p:sp>
          <p:pic>
            <p:nvPicPr>
              <p:cNvPr id="1034" name="Picture 10" descr="http://images.clipartpanda.com/monitoring-clipart-magnifying-glas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8765" y="559476"/>
                <a:ext cx="802468" cy="680353"/>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3" name="Group 12"/>
            <p:cNvGrpSpPr/>
            <p:nvPr/>
          </p:nvGrpSpPr>
          <p:grpSpPr>
            <a:xfrm>
              <a:off x="7008171" y="2057642"/>
              <a:ext cx="639779" cy="1046336"/>
              <a:chOff x="7015370" y="1974279"/>
              <a:chExt cx="639779" cy="1046336"/>
            </a:xfrm>
          </p:grpSpPr>
          <p:sp>
            <p:nvSpPr>
              <p:cNvPr id="15" name="Content Placeholder 2"/>
              <p:cNvSpPr txBox="1">
                <a:spLocks/>
              </p:cNvSpPr>
              <p:nvPr/>
            </p:nvSpPr>
            <p:spPr>
              <a:xfrm>
                <a:off x="7132892" y="2670218"/>
                <a:ext cx="404737" cy="350397"/>
              </a:xfrm>
              <a:prstGeom prst="rect">
                <a:avLst/>
              </a:prstGeom>
            </p:spPr>
            <p:txBody>
              <a:bodyPr vert="horz" lIns="0" tIns="34288" rIns="0" bIns="34288" rtlCol="0">
                <a:no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000" b="0" i="0" kern="1200">
                    <a:solidFill>
                      <a:schemeClr val="bg2">
                        <a:lumMod val="25000"/>
                      </a:schemeClr>
                    </a:solidFill>
                    <a:latin typeface="+mn-lt"/>
                    <a:ea typeface="+mn-ea"/>
                    <a:cs typeface="Univers LT Std 45 Light"/>
                  </a:defRPr>
                </a:lvl1pPr>
                <a:lvl2pPr marL="642640" indent="-186321" algn="l" defTabSz="457174" rtl="0" eaLnBrk="1" latinLnBrk="0" hangingPunct="1">
                  <a:spcBef>
                    <a:spcPct val="20000"/>
                  </a:spcBef>
                  <a:buClr>
                    <a:schemeClr val="bg1">
                      <a:lumMod val="50000"/>
                    </a:schemeClr>
                  </a:buClr>
                  <a:buSzPct val="70000"/>
                  <a:buFont typeface="Arial"/>
                  <a:buChar char="•"/>
                  <a:defRPr sz="1800" b="0" i="0" kern="1200">
                    <a:solidFill>
                      <a:schemeClr val="bg2">
                        <a:lumMod val="25000"/>
                      </a:schemeClr>
                    </a:solidFill>
                    <a:latin typeface="+mn-lt"/>
                    <a:ea typeface="+mn-ea"/>
                    <a:cs typeface="Univers LT Std 45 Light"/>
                  </a:defRPr>
                </a:lvl2pPr>
                <a:lvl3pPr marL="1082224" indent="-167354" algn="l" defTabSz="457174" rtl="0" eaLnBrk="1" latinLnBrk="0" hangingPunct="1">
                  <a:spcBef>
                    <a:spcPct val="20000"/>
                  </a:spcBef>
                  <a:buClr>
                    <a:schemeClr val="bg1">
                      <a:lumMod val="50000"/>
                    </a:schemeClr>
                  </a:buClr>
                  <a:buSzPct val="70000"/>
                  <a:buFont typeface="Courier New"/>
                  <a:buChar char="o"/>
                  <a:defRPr sz="1600" b="0" i="0" kern="1200">
                    <a:solidFill>
                      <a:schemeClr val="bg2">
                        <a:lumMod val="25000"/>
                      </a:schemeClr>
                    </a:solidFill>
                    <a:latin typeface="+mn-lt"/>
                    <a:ea typeface="+mn-ea"/>
                    <a:cs typeface="Univers LT Std 45 Light"/>
                  </a:defRPr>
                </a:lvl3pPr>
                <a:lvl4pPr marL="1600110" indent="-228587" algn="l" defTabSz="457174" rtl="0" eaLnBrk="1" latinLnBrk="0" hangingPunct="1">
                  <a:spcBef>
                    <a:spcPct val="20000"/>
                  </a:spcBef>
                  <a:buClr>
                    <a:schemeClr val="bg1">
                      <a:lumMod val="50000"/>
                    </a:schemeClr>
                  </a:buClr>
                  <a:buSzPct val="70000"/>
                  <a:buFont typeface="Arial"/>
                  <a:buChar char="–"/>
                  <a:defRPr sz="1400" b="0" i="0" kern="1200">
                    <a:solidFill>
                      <a:schemeClr val="bg2">
                        <a:lumMod val="25000"/>
                      </a:schemeClr>
                    </a:solidFill>
                    <a:latin typeface="+mn-lt"/>
                    <a:ea typeface="+mn-ea"/>
                    <a:cs typeface="Univers LT Std 45 Light"/>
                  </a:defRPr>
                </a:lvl4pPr>
                <a:lvl5pPr marL="1828698" indent="0" algn="l" defTabSz="457174" rtl="0" eaLnBrk="1" latinLnBrk="0" hangingPunct="1">
                  <a:spcBef>
                    <a:spcPct val="20000"/>
                  </a:spcBef>
                  <a:buClr>
                    <a:schemeClr val="bg1">
                      <a:lumMod val="50000"/>
                    </a:schemeClr>
                  </a:buClr>
                  <a:buSzPct val="70000"/>
                  <a:buFont typeface="Arial"/>
                  <a:buNone/>
                  <a:defRPr sz="1400" kern="1200">
                    <a:solidFill>
                      <a:schemeClr val="tx1"/>
                    </a:solidFill>
                    <a:latin typeface="+mn-lt"/>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dirty="0"/>
                  <a:t>Build</a:t>
                </a:r>
              </a:p>
            </p:txBody>
          </p:sp>
          <p:pic>
            <p:nvPicPr>
              <p:cNvPr id="1030" name="Picture 6" descr="http://clipart-finder.com/data/preview/felipecaparelli_Gears_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5370" y="1974279"/>
                <a:ext cx="639779" cy="69593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9" name="Group 18"/>
            <p:cNvGrpSpPr/>
            <p:nvPr/>
          </p:nvGrpSpPr>
          <p:grpSpPr>
            <a:xfrm>
              <a:off x="6788578" y="3234142"/>
              <a:ext cx="1166737" cy="1030750"/>
              <a:chOff x="6801238" y="3181632"/>
              <a:chExt cx="1166737" cy="1030750"/>
            </a:xfrm>
          </p:grpSpPr>
          <p:sp>
            <p:nvSpPr>
              <p:cNvPr id="16" name="Content Placeholder 2"/>
              <p:cNvSpPr txBox="1">
                <a:spLocks/>
              </p:cNvSpPr>
              <p:nvPr/>
            </p:nvSpPr>
            <p:spPr>
              <a:xfrm>
                <a:off x="6801238" y="3861985"/>
                <a:ext cx="1166737" cy="350397"/>
              </a:xfrm>
              <a:prstGeom prst="rect">
                <a:avLst/>
              </a:prstGeom>
            </p:spPr>
            <p:txBody>
              <a:bodyPr vert="horz" lIns="0" tIns="34288" rIns="0" bIns="34288" rtlCol="0">
                <a:no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000" b="0" i="0" kern="1200">
                    <a:solidFill>
                      <a:schemeClr val="bg2">
                        <a:lumMod val="25000"/>
                      </a:schemeClr>
                    </a:solidFill>
                    <a:latin typeface="+mn-lt"/>
                    <a:ea typeface="+mn-ea"/>
                    <a:cs typeface="Univers LT Std 45 Light"/>
                  </a:defRPr>
                </a:lvl1pPr>
                <a:lvl2pPr marL="642640" indent="-186321" algn="l" defTabSz="457174" rtl="0" eaLnBrk="1" latinLnBrk="0" hangingPunct="1">
                  <a:spcBef>
                    <a:spcPct val="20000"/>
                  </a:spcBef>
                  <a:buClr>
                    <a:schemeClr val="bg1">
                      <a:lumMod val="50000"/>
                    </a:schemeClr>
                  </a:buClr>
                  <a:buSzPct val="70000"/>
                  <a:buFont typeface="Arial"/>
                  <a:buChar char="•"/>
                  <a:defRPr sz="1800" b="0" i="0" kern="1200">
                    <a:solidFill>
                      <a:schemeClr val="bg2">
                        <a:lumMod val="25000"/>
                      </a:schemeClr>
                    </a:solidFill>
                    <a:latin typeface="+mn-lt"/>
                    <a:ea typeface="+mn-ea"/>
                    <a:cs typeface="Univers LT Std 45 Light"/>
                  </a:defRPr>
                </a:lvl2pPr>
                <a:lvl3pPr marL="1082224" indent="-167354" algn="l" defTabSz="457174" rtl="0" eaLnBrk="1" latinLnBrk="0" hangingPunct="1">
                  <a:spcBef>
                    <a:spcPct val="20000"/>
                  </a:spcBef>
                  <a:buClr>
                    <a:schemeClr val="bg1">
                      <a:lumMod val="50000"/>
                    </a:schemeClr>
                  </a:buClr>
                  <a:buSzPct val="70000"/>
                  <a:buFont typeface="Courier New"/>
                  <a:buChar char="o"/>
                  <a:defRPr sz="1600" b="0" i="0" kern="1200">
                    <a:solidFill>
                      <a:schemeClr val="bg2">
                        <a:lumMod val="25000"/>
                      </a:schemeClr>
                    </a:solidFill>
                    <a:latin typeface="+mn-lt"/>
                    <a:ea typeface="+mn-ea"/>
                    <a:cs typeface="Univers LT Std 45 Light"/>
                  </a:defRPr>
                </a:lvl3pPr>
                <a:lvl4pPr marL="1600110" indent="-228587" algn="l" defTabSz="457174" rtl="0" eaLnBrk="1" latinLnBrk="0" hangingPunct="1">
                  <a:spcBef>
                    <a:spcPct val="20000"/>
                  </a:spcBef>
                  <a:buClr>
                    <a:schemeClr val="bg1">
                      <a:lumMod val="50000"/>
                    </a:schemeClr>
                  </a:buClr>
                  <a:buSzPct val="70000"/>
                  <a:buFont typeface="Arial"/>
                  <a:buChar char="–"/>
                  <a:defRPr sz="1400" b="0" i="0" kern="1200">
                    <a:solidFill>
                      <a:schemeClr val="bg2">
                        <a:lumMod val="25000"/>
                      </a:schemeClr>
                    </a:solidFill>
                    <a:latin typeface="+mn-lt"/>
                    <a:ea typeface="+mn-ea"/>
                    <a:cs typeface="Univers LT Std 45 Light"/>
                  </a:defRPr>
                </a:lvl4pPr>
                <a:lvl5pPr marL="1828698" indent="0" algn="l" defTabSz="457174" rtl="0" eaLnBrk="1" latinLnBrk="0" hangingPunct="1">
                  <a:spcBef>
                    <a:spcPct val="20000"/>
                  </a:spcBef>
                  <a:buClr>
                    <a:schemeClr val="bg1">
                      <a:lumMod val="50000"/>
                    </a:schemeClr>
                  </a:buClr>
                  <a:buSzPct val="70000"/>
                  <a:buFont typeface="Arial"/>
                  <a:buNone/>
                  <a:defRPr sz="1400" kern="1200">
                    <a:solidFill>
                      <a:schemeClr val="tx1"/>
                    </a:solidFill>
                    <a:latin typeface="+mn-lt"/>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050" dirty="0"/>
                  <a:t>Functional Test</a:t>
                </a:r>
              </a:p>
            </p:txBody>
          </p:sp>
          <p:pic>
            <p:nvPicPr>
              <p:cNvPr id="18" name="Picture 8" descr="http://www.clker.com/cliparts/X/i/B/J/Z/T/multimeter-hi.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14064" y="3181632"/>
                <a:ext cx="541086" cy="680353"/>
              </a:xfrm>
              <a:prstGeom prst="rect">
                <a:avLst/>
              </a:prstGeom>
              <a:noFill/>
              <a:extLst>
                <a:ext uri="{909E8E84-426E-40dd-AFC4-6F175D3DCCD1}">
                  <a14:hiddenFill xmlns="" xmlns:a14="http://schemas.microsoft.com/office/drawing/2010/main">
                    <a:solidFill>
                      <a:srgbClr val="FFFFFF"/>
                    </a:solidFill>
                  </a14:hiddenFill>
                </a:ext>
              </a:extLst>
            </p:spPr>
          </p:pic>
        </p:grpSp>
      </p:grpSp>
      <p:cxnSp>
        <p:nvCxnSpPr>
          <p:cNvPr id="47" name="Straight Connector 46"/>
          <p:cNvCxnSpPr>
            <a:endCxn id="45" idx="1"/>
          </p:cNvCxnSpPr>
          <p:nvPr/>
        </p:nvCxnSpPr>
        <p:spPr>
          <a:xfrm flipV="1">
            <a:off x="5560200" y="2531111"/>
            <a:ext cx="519072" cy="27919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564452" y="2806847"/>
            <a:ext cx="514820" cy="21376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253559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Continuous </a:t>
            </a:r>
            <a:r>
              <a:rPr lang="en-US" dirty="0"/>
              <a:t>I</a:t>
            </a:r>
            <a:r>
              <a:rPr lang="en-US" dirty="0" smtClean="0"/>
              <a:t>ntegration</a:t>
            </a:r>
            <a:endParaRPr lang="en-US" dirty="0"/>
          </a:p>
        </p:txBody>
      </p:sp>
      <p:sp>
        <p:nvSpPr>
          <p:cNvPr id="3" name="Content Placeholder 2"/>
          <p:cNvSpPr>
            <a:spLocks noGrp="1"/>
          </p:cNvSpPr>
          <p:nvPr>
            <p:ph idx="1"/>
          </p:nvPr>
        </p:nvSpPr>
        <p:spPr>
          <a:xfrm>
            <a:off x="1501752" y="881485"/>
            <a:ext cx="6124204" cy="3711756"/>
          </a:xfrm>
        </p:spPr>
        <p:txBody>
          <a:bodyPr/>
          <a:lstStyle/>
          <a:p>
            <a:r>
              <a:rPr lang="en-US" dirty="0" smtClean="0"/>
              <a:t>Unit Testing &amp; Functional Testing</a:t>
            </a:r>
          </a:p>
          <a:p>
            <a:pPr lvl="1"/>
            <a:r>
              <a:rPr lang="en-US" dirty="0"/>
              <a:t>Find Bugs Sooner</a:t>
            </a:r>
          </a:p>
          <a:p>
            <a:pPr lvl="2"/>
            <a:r>
              <a:rPr lang="en-US" dirty="0"/>
              <a:t>Reduce Debugging </a:t>
            </a:r>
            <a:r>
              <a:rPr lang="en-US" dirty="0" smtClean="0"/>
              <a:t>Time</a:t>
            </a:r>
          </a:p>
          <a:p>
            <a:pPr lvl="1"/>
            <a:r>
              <a:rPr lang="en-US" dirty="0" smtClean="0"/>
              <a:t>Automate </a:t>
            </a:r>
            <a:r>
              <a:rPr lang="en-US" dirty="0"/>
              <a:t>the Testing</a:t>
            </a:r>
          </a:p>
          <a:p>
            <a:pPr lvl="2"/>
            <a:r>
              <a:rPr lang="en-US" dirty="0"/>
              <a:t>Reduce Validation Cycle</a:t>
            </a:r>
          </a:p>
          <a:p>
            <a:endParaRPr lang="en-US" dirty="0" smtClean="0"/>
          </a:p>
          <a:p>
            <a:endParaRPr lang="en-US" dirty="0"/>
          </a:p>
          <a:p>
            <a:r>
              <a:rPr lang="en-US" dirty="0" smtClean="0"/>
              <a:t>Building the Package</a:t>
            </a:r>
          </a:p>
          <a:p>
            <a:pPr lvl="1"/>
            <a:r>
              <a:rPr lang="en-US" dirty="0" smtClean="0"/>
              <a:t>Automate &amp; offload the build process</a:t>
            </a:r>
          </a:p>
          <a:p>
            <a:pPr lvl="2"/>
            <a:r>
              <a:rPr lang="en-US" dirty="0" smtClean="0"/>
              <a:t>Development can continue while current changes are built</a:t>
            </a:r>
          </a:p>
          <a:p>
            <a:pPr lvl="1"/>
            <a:r>
              <a:rPr lang="en-US" dirty="0" smtClean="0"/>
              <a:t>Build across LabVIEW versions</a:t>
            </a:r>
          </a:p>
          <a:p>
            <a:pPr lvl="2"/>
            <a:r>
              <a:rPr lang="en-US" dirty="0" smtClean="0"/>
              <a:t>Lowers burden for improving “legacy” code </a:t>
            </a:r>
          </a:p>
          <a:p>
            <a:pPr lvl="1"/>
            <a:endParaRPr lang="en-US" dirty="0"/>
          </a:p>
        </p:txBody>
      </p:sp>
      <p:pic>
        <p:nvPicPr>
          <p:cNvPr id="1026" name="Picture 2" descr="http://www.onegoodthingbyjillee.com/wp-content/uploads/2014/10/Time-Saving-Tip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7326" y="964122"/>
            <a:ext cx="2442916" cy="2188152"/>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16168079"/>
      </p:ext>
    </p:extLst>
  </p:cSld>
  <p:clrMapOvr>
    <a:masterClrMapping/>
  </p:clrMapOvr>
  <mc:AlternateContent xmlns:mc="http://schemas.openxmlformats.org/markup-compatibility/2006" xmlns:p14="http://schemas.microsoft.com/office/powerpoint/2010/main">
    <mc:Choice Requires="p14">
      <p:transition spd="slow" p14:dur="2000" advTm="180043"/>
    </mc:Choice>
    <mc:Fallback xmlns="">
      <p:transition spd="slow" advTm="1800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2|41.1"/>
</p:tagLst>
</file>

<file path=ppt/tags/tag2.xml><?xml version="1.0" encoding="utf-8"?>
<p:tagLst xmlns:a="http://schemas.openxmlformats.org/drawingml/2006/main" xmlns:r="http://schemas.openxmlformats.org/officeDocument/2006/relationships" xmlns:p="http://schemas.openxmlformats.org/presentationml/2006/main">
  <p:tag name="TIMING" val="|4.6|4|7.5|3|4.5|10|16.1"/>
</p:tagLst>
</file>

<file path=ppt/tags/tag3.xml><?xml version="1.0" encoding="utf-8"?>
<p:tagLst xmlns:a="http://schemas.openxmlformats.org/drawingml/2006/main" xmlns:r="http://schemas.openxmlformats.org/officeDocument/2006/relationships" xmlns:p="http://schemas.openxmlformats.org/presentationml/2006/main">
  <p:tag name="TIMING" val="|1.9|49.4|115.3"/>
</p:tagLst>
</file>

<file path=ppt/tags/tag4.xml><?xml version="1.0" encoding="utf-8"?>
<p:tagLst xmlns:a="http://schemas.openxmlformats.org/drawingml/2006/main" xmlns:r="http://schemas.openxmlformats.org/officeDocument/2006/relationships" xmlns:p="http://schemas.openxmlformats.org/presentationml/2006/main">
  <p:tag name="TIMING" val="|5.1|5.1|18.3"/>
</p:tagLst>
</file>

<file path=ppt/theme/theme1.xml><?xml version="1.0" encoding="utf-8"?>
<a:theme xmlns:a="http://schemas.openxmlformats.org/drawingml/2006/main" name="21258_NIWeek_2015_PPT_Template">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1C0A1E1D465044BF1A24D8226AC7C5" ma:contentTypeVersion="2" ma:contentTypeDescription="Create a new document." ma:contentTypeScope="" ma:versionID="cf911020044169d7b67496e24e2cce2b">
  <xsd:schema xmlns:xsd="http://www.w3.org/2001/XMLSchema" xmlns:xs="http://www.w3.org/2001/XMLSchema" xmlns:p="http://schemas.microsoft.com/office/2006/metadata/properties" xmlns:ns2="70313fac-b47e-4938-982c-7a62114de386" targetNamespace="http://schemas.microsoft.com/office/2006/metadata/properties" ma:root="true" ma:fieldsID="b4d3e7ff2e0baf05064d2bd6754917d6" ns2:_="">
    <xsd:import namespace="70313fac-b47e-4938-982c-7a62114de386"/>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313fac-b47e-4938-982c-7a62114de38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A0E533-F663-47CE-85BD-5009F2D3BD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313fac-b47e-4938-982c-7a62114de3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C6CDAA-A876-49B6-8A4B-EB98A2D4DA04}">
  <ds:schemaRefs>
    <ds:schemaRef ds:uri="http://schemas.microsoft.com/sharepoint/v3/contenttype/forms"/>
  </ds:schemaRefs>
</ds:datastoreItem>
</file>

<file path=customXml/itemProps3.xml><?xml version="1.0" encoding="utf-8"?>
<ds:datastoreItem xmlns:ds="http://schemas.openxmlformats.org/officeDocument/2006/customXml" ds:itemID="{A17058D9-9BF7-4F9A-AB70-79B5E37AECDE}">
  <ds:schemaRefs>
    <ds:schemaRef ds:uri="http://schemas.microsoft.com/office/2006/documentManagement/types"/>
    <ds:schemaRef ds:uri="http://purl.org/dc/terms/"/>
    <ds:schemaRef ds:uri="http://purl.org/dc/elements/1.1/"/>
    <ds:schemaRef ds:uri="http://schemas.microsoft.com/office/infopath/2007/PartnerControls"/>
    <ds:schemaRef ds:uri="http://www.w3.org/XML/1998/namespace"/>
    <ds:schemaRef ds:uri="http://purl.org/dc/dcmitype/"/>
    <ds:schemaRef ds:uri="70313fac-b47e-4938-982c-7a62114de386"/>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21258_NIWeek_2015_PPT_Template</Template>
  <TotalTime>1642</TotalTime>
  <Words>2261</Words>
  <Application>Microsoft Office PowerPoint</Application>
  <PresentationFormat>On-screen Show (16:9)</PresentationFormat>
  <Paragraphs>335</Paragraphs>
  <Slides>62</Slides>
  <Notes>37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Courier New</vt:lpstr>
      <vt:lpstr>Univers Com 45 Light</vt:lpstr>
      <vt:lpstr>Univers LT Std 45 Light</vt:lpstr>
      <vt:lpstr>21258_NIWeek_2015_PPT_Template</vt:lpstr>
      <vt:lpstr>PowerPoint Presentation</vt:lpstr>
      <vt:lpstr>PowerPoint Presentation</vt:lpstr>
      <vt:lpstr>PowerPoint Presentation</vt:lpstr>
      <vt:lpstr>Lowering the Barriers to Entry for Continuous Integration in LabVIEW</vt:lpstr>
      <vt:lpstr>Is this presentation for you?</vt:lpstr>
      <vt:lpstr>Overview</vt:lpstr>
      <vt:lpstr>What is Continuous Integration?</vt:lpstr>
      <vt:lpstr>What is Continuous Integration?</vt:lpstr>
      <vt:lpstr>Benefits of Continuous Integration</vt:lpstr>
      <vt:lpstr>Barriers to Entry</vt:lpstr>
      <vt:lpstr>Project Goal</vt:lpstr>
      <vt:lpstr>Continuous Integration Tools</vt:lpstr>
      <vt:lpstr>Implementing CI with Jenkins</vt:lpstr>
      <vt:lpstr>Definitions</vt:lpstr>
      <vt:lpstr>Invoking LabVIEW from Jenkins</vt:lpstr>
      <vt:lpstr>Jenkins Workflow</vt:lpstr>
      <vt:lpstr>LabVIEW Build Workflow</vt:lpstr>
      <vt:lpstr>Jenkins – LabVIEW Interaction</vt:lpstr>
      <vt:lpstr>LabVIEW CI Web Service</vt:lpstr>
      <vt:lpstr>The Job</vt:lpstr>
      <vt:lpstr>Job Sequence</vt:lpstr>
      <vt:lpstr>Jobber:  Actor Core</vt:lpstr>
      <vt:lpstr>The Job:  Do This.vi</vt:lpstr>
      <vt:lpstr>Job Sequence</vt:lpstr>
      <vt:lpstr>Extending Capability (New Job Types)</vt:lpstr>
      <vt:lpstr>New Job Types</vt:lpstr>
      <vt:lpstr>New Job Type</vt:lpstr>
      <vt:lpstr>New Job Types</vt:lpstr>
      <vt:lpstr>Configuring Jenkins</vt:lpstr>
      <vt:lpstr>The User Experience</vt:lpstr>
      <vt:lpstr>Remember….</vt:lpstr>
      <vt:lpstr>Passing Information</vt:lpstr>
      <vt:lpstr>Passing Information</vt:lpstr>
      <vt:lpstr>Alfred</vt:lpstr>
      <vt:lpstr>What is Alfred?</vt:lpstr>
      <vt:lpstr>LabVIEW CI Project Builder</vt:lpstr>
      <vt:lpstr>LabVIEW CI Project Builder</vt:lpstr>
      <vt:lpstr>LabVIEW CI Project Builder</vt:lpstr>
      <vt:lpstr>LabVIEW CI Project Builder</vt:lpstr>
      <vt:lpstr>LabVIEW CI Project Builder</vt:lpstr>
      <vt:lpstr>LabVIEW CI Project Builder</vt:lpstr>
      <vt:lpstr>LabVIEW CI Project Builder</vt:lpstr>
      <vt:lpstr>LabVIEW CI Project Builder</vt:lpstr>
      <vt:lpstr>LabVIEW CI Project Builder</vt:lpstr>
      <vt:lpstr>LabVIEW CI Project Builder</vt:lpstr>
      <vt:lpstr>LabVIEW CI Project Builder</vt:lpstr>
      <vt:lpstr>Jenkins</vt:lpstr>
      <vt:lpstr>Jenkins</vt:lpstr>
      <vt:lpstr>Jenkins</vt:lpstr>
      <vt:lpstr>Demo Time</vt:lpstr>
      <vt:lpstr>Extending Capability (New Job Types)</vt:lpstr>
      <vt:lpstr>Serialization</vt:lpstr>
      <vt:lpstr>Display Overrides</vt:lpstr>
      <vt:lpstr>User Interface</vt:lpstr>
      <vt:lpstr>User Interface</vt:lpstr>
      <vt:lpstr>Where Can I Get It?</vt:lpstr>
      <vt:lpstr>Updates</vt:lpstr>
      <vt:lpstr>Roadmap</vt:lpstr>
      <vt:lpstr>Questions?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Komal Buyo</dc:creator>
  <cp:keywords/>
  <dc:description/>
  <cp:lastModifiedBy>Allen Smith</cp:lastModifiedBy>
  <cp:revision>33</cp:revision>
  <cp:lastPrinted>2012-03-20T15:45:37Z</cp:lastPrinted>
  <dcterms:created xsi:type="dcterms:W3CDTF">2016-03-24T15:15:03Z</dcterms:created>
  <dcterms:modified xsi:type="dcterms:W3CDTF">2016-07-20T14:55:32Z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0x010100711C0A1E1D465044BF1A24D8226AC7C5</vt:lpwstr>
  </property>
</Properties>
</file>